
<file path=[Content_Types].xml><?xml version="1.0" encoding="utf-8"?>
<Types xmlns="http://schemas.openxmlformats.org/package/2006/content-types">
  <Default Extension="emf" ContentType="image/x-emf"/>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7"/>
  </p:notesMasterIdLst>
  <p:sldIdLst>
    <p:sldId id="279" r:id="rId5"/>
    <p:sldId id="293" r:id="rId6"/>
    <p:sldId id="290" r:id="rId7"/>
    <p:sldId id="291" r:id="rId8"/>
    <p:sldId id="287" r:id="rId9"/>
    <p:sldId id="295" r:id="rId10"/>
    <p:sldId id="285" r:id="rId11"/>
    <p:sldId id="292" r:id="rId12"/>
    <p:sldId id="288" r:id="rId13"/>
    <p:sldId id="284" r:id="rId14"/>
    <p:sldId id="281" r:id="rId15"/>
    <p:sldId id="289" r:id="rId16"/>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7">
          <p15:clr>
            <a:srgbClr val="A4A3A4"/>
          </p15:clr>
        </p15:guide>
        <p15:guide id="2" pos="205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72" autoAdjust="0"/>
    <p:restoredTop sz="75243" autoAdjust="0"/>
  </p:normalViewPr>
  <p:slideViewPr>
    <p:cSldViewPr snapToGrid="0" snapToObjects="1" showGuides="1">
      <p:cViewPr varScale="1">
        <p:scale>
          <a:sx n="99" d="100"/>
          <a:sy n="99" d="100"/>
        </p:scale>
        <p:origin x="1956" y="306"/>
      </p:cViewPr>
      <p:guideLst>
        <p:guide orient="horz" pos="1627"/>
        <p:guide pos="2053"/>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dam Goede" userId="1adf03b5-6465-4170-a090-1a3f40b9196d" providerId="ADAL" clId="{EF7FD36F-D993-4AFB-99D8-E70FFE205F76}"/>
    <pc:docChg chg="delSld">
      <pc:chgData name="Adam Goede" userId="1adf03b5-6465-4170-a090-1a3f40b9196d" providerId="ADAL" clId="{EF7FD36F-D993-4AFB-99D8-E70FFE205F76}" dt="2026-03-31T20:44:43.450" v="0" actId="47"/>
      <pc:docMkLst>
        <pc:docMk/>
      </pc:docMkLst>
      <pc:sldChg chg="del">
        <pc:chgData name="Adam Goede" userId="1adf03b5-6465-4170-a090-1a3f40b9196d" providerId="ADAL" clId="{EF7FD36F-D993-4AFB-99D8-E70FFE205F76}" dt="2026-03-31T20:44:43.450" v="0" actId="47"/>
        <pc:sldMkLst>
          <pc:docMk/>
          <pc:sldMk cId="3928081744" sldId="29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6981DD-9979-4A5F-986B-22D2A7D849B4}" type="datetimeFigureOut">
              <a:rPr lang="en-US" smtClean="0"/>
              <a:t>3/31/2026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BA6063-B36B-4215-8838-0EE57B5106AC}" type="slidenum">
              <a:rPr lang="en-US" smtClean="0"/>
              <a:t>‹#›</a:t>
            </a:fld>
            <a:endParaRPr lang="en-US"/>
          </a:p>
        </p:txBody>
      </p:sp>
    </p:spTree>
    <p:extLst>
      <p:ext uri="{BB962C8B-B14F-4D97-AF65-F5344CB8AC3E}">
        <p14:creationId xmlns:p14="http://schemas.microsoft.com/office/powerpoint/2010/main" val="36799439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Using these slides:</a:t>
            </a:r>
            <a:r>
              <a:rPr lang="en-US" baseline="0" dirty="0"/>
              <a:t> Every WELS congregation has two WELS Christian giving counselors assigned to it – one current giving specialist (cash, appreciated assets) and one deferred giving specialist (estate planning, planned gifts). These slides allow you to introduce your congregation’s counselors to members so that they can work with them for their giving needs for the benefit of your church, regional WELS ministries, and the synod. The slides are in alphabetical order by last name and show the counselor’s specialty and the district(s) he serves. (In the Minnesota District there are two deferred counselors and one current counselor serving different regions of the district. To verify exactly which counselors serve your congregation, call WELS Ministry of Christian Giving at 414-256-3209 / 800-827-5482.) Once you know your counselors, copy and paste those two slides (or delete all but the two slides that you need).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Mark Arnold is the deferred counselor for the South Atlantic and South Central Districts.</a:t>
            </a:r>
            <a:endParaRPr lang="en-US" dirty="0"/>
          </a:p>
          <a:p>
            <a:endParaRPr lang="en-US" dirty="0"/>
          </a:p>
        </p:txBody>
      </p:sp>
      <p:sp>
        <p:nvSpPr>
          <p:cNvPr id="4" name="Slide Number Placeholder 3"/>
          <p:cNvSpPr>
            <a:spLocks noGrp="1"/>
          </p:cNvSpPr>
          <p:nvPr>
            <p:ph type="sldNum" sz="quarter" idx="10"/>
          </p:nvPr>
        </p:nvSpPr>
        <p:spPr/>
        <p:txBody>
          <a:bodyPr/>
          <a:lstStyle/>
          <a:p>
            <a:fld id="{51BA6063-B36B-4215-8838-0EE57B5106AC}" type="slidenum">
              <a:rPr lang="en-US" smtClean="0"/>
              <a:t>1</a:t>
            </a:fld>
            <a:endParaRPr lang="en-US"/>
          </a:p>
        </p:txBody>
      </p:sp>
    </p:spTree>
    <p:extLst>
      <p:ext uri="{BB962C8B-B14F-4D97-AF65-F5344CB8AC3E}">
        <p14:creationId xmlns:p14="http://schemas.microsoft.com/office/powerpoint/2010/main" val="16239335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Daniel Wagenknecht is the current counselor for South Atlantic and South Central Districts.</a:t>
            </a:r>
          </a:p>
        </p:txBody>
      </p:sp>
      <p:sp>
        <p:nvSpPr>
          <p:cNvPr id="4" name="Slide Number Placeholder 3"/>
          <p:cNvSpPr>
            <a:spLocks noGrp="1"/>
          </p:cNvSpPr>
          <p:nvPr>
            <p:ph type="sldNum" sz="quarter" idx="5"/>
          </p:nvPr>
        </p:nvSpPr>
        <p:spPr/>
        <p:txBody>
          <a:bodyPr/>
          <a:lstStyle/>
          <a:p>
            <a:fld id="{51BA6063-B36B-4215-8838-0EE57B5106AC}" type="slidenum">
              <a:rPr lang="en-US" smtClean="0"/>
              <a:t>10</a:t>
            </a:fld>
            <a:endParaRPr lang="en-US"/>
          </a:p>
        </p:txBody>
      </p:sp>
    </p:spTree>
    <p:extLst>
      <p:ext uri="{BB962C8B-B14F-4D97-AF65-F5344CB8AC3E}">
        <p14:creationId xmlns:p14="http://schemas.microsoft.com/office/powerpoint/2010/main" val="13607113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Scott Wagner is the deferred counselor for the </a:t>
            </a:r>
            <a:r>
              <a:rPr lang="en-US"/>
              <a:t>Southeastern Wisconsin District.</a:t>
            </a:r>
            <a:endParaRPr lang="en-US" dirty="0"/>
          </a:p>
        </p:txBody>
      </p:sp>
      <p:sp>
        <p:nvSpPr>
          <p:cNvPr id="4" name="Slide Number Placeholder 3"/>
          <p:cNvSpPr>
            <a:spLocks noGrp="1"/>
          </p:cNvSpPr>
          <p:nvPr>
            <p:ph type="sldNum" sz="quarter" idx="10"/>
          </p:nvPr>
        </p:nvSpPr>
        <p:spPr/>
        <p:txBody>
          <a:bodyPr/>
          <a:lstStyle/>
          <a:p>
            <a:fld id="{51BA6063-B36B-4215-8838-0EE57B5106AC}" type="slidenum">
              <a:rPr lang="en-US" smtClean="0"/>
              <a:t>11</a:t>
            </a:fld>
            <a:endParaRPr lang="en-US"/>
          </a:p>
        </p:txBody>
      </p:sp>
    </p:spTree>
    <p:extLst>
      <p:ext uri="{BB962C8B-B14F-4D97-AF65-F5344CB8AC3E}">
        <p14:creationId xmlns:p14="http://schemas.microsoft.com/office/powerpoint/2010/main" val="28826068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Craig Wasser is the current counselor for the </a:t>
            </a:r>
            <a:r>
              <a:rPr lang="en-US" b="0" i="0" dirty="0">
                <a:solidFill>
                  <a:srgbClr val="333333"/>
                </a:solidFill>
                <a:effectLst/>
                <a:latin typeface="lato" panose="020F0502020204030203" pitchFamily="34" charset="0"/>
              </a:rPr>
              <a:t>Arizona-California and Pacific Northwest districts.</a:t>
            </a:r>
            <a:endParaRPr lang="en-US" dirty="0"/>
          </a:p>
          <a:p>
            <a:endParaRPr lang="en-US" dirty="0"/>
          </a:p>
        </p:txBody>
      </p:sp>
      <p:sp>
        <p:nvSpPr>
          <p:cNvPr id="4" name="Slide Number Placeholder 3"/>
          <p:cNvSpPr>
            <a:spLocks noGrp="1"/>
          </p:cNvSpPr>
          <p:nvPr>
            <p:ph type="sldNum" sz="quarter" idx="5"/>
          </p:nvPr>
        </p:nvSpPr>
        <p:spPr/>
        <p:txBody>
          <a:bodyPr/>
          <a:lstStyle/>
          <a:p>
            <a:fld id="{51BA6063-B36B-4215-8838-0EE57B5106AC}" type="slidenum">
              <a:rPr lang="en-US" smtClean="0"/>
              <a:t>12</a:t>
            </a:fld>
            <a:endParaRPr lang="en-US"/>
          </a:p>
        </p:txBody>
      </p:sp>
    </p:spTree>
    <p:extLst>
      <p:ext uri="{BB962C8B-B14F-4D97-AF65-F5344CB8AC3E}">
        <p14:creationId xmlns:p14="http://schemas.microsoft.com/office/powerpoint/2010/main" val="14089326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Nathan Cordes is the deferred counselor for the Dakota-Montana and </a:t>
            </a:r>
            <a:r>
              <a:rPr lang="en-US" b="0" i="0" dirty="0">
                <a:solidFill>
                  <a:srgbClr val="333333"/>
                </a:solidFill>
                <a:effectLst/>
                <a:latin typeface="lato" panose="020F0502020204030203" pitchFamily="34" charset="0"/>
              </a:rPr>
              <a:t>Nebraska Districts and the southern part of the Minnesota District.</a:t>
            </a:r>
            <a:endParaRPr lang="en-US" dirty="0"/>
          </a:p>
          <a:p>
            <a:endParaRPr lang="en-US" dirty="0"/>
          </a:p>
        </p:txBody>
      </p:sp>
      <p:sp>
        <p:nvSpPr>
          <p:cNvPr id="4" name="Slide Number Placeholder 3"/>
          <p:cNvSpPr>
            <a:spLocks noGrp="1"/>
          </p:cNvSpPr>
          <p:nvPr>
            <p:ph type="sldNum" sz="quarter" idx="5"/>
          </p:nvPr>
        </p:nvSpPr>
        <p:spPr/>
        <p:txBody>
          <a:bodyPr/>
          <a:lstStyle/>
          <a:p>
            <a:fld id="{51BA6063-B36B-4215-8838-0EE57B5106AC}" type="slidenum">
              <a:rPr lang="en-US" smtClean="0"/>
              <a:t>2</a:t>
            </a:fld>
            <a:endParaRPr lang="en-US"/>
          </a:p>
        </p:txBody>
      </p:sp>
    </p:spTree>
    <p:extLst>
      <p:ext uri="{BB962C8B-B14F-4D97-AF65-F5344CB8AC3E}">
        <p14:creationId xmlns:p14="http://schemas.microsoft.com/office/powerpoint/2010/main" val="24470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Michael Hatzung is a deferred counselor for the northern part of the Minnesota District</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51BA6063-B36B-4215-8838-0EE57B5106AC}" type="slidenum">
              <a:rPr lang="en-US" smtClean="0"/>
              <a:t>3</a:t>
            </a:fld>
            <a:endParaRPr lang="en-US"/>
          </a:p>
        </p:txBody>
      </p:sp>
    </p:spTree>
    <p:extLst>
      <p:ext uri="{BB962C8B-B14F-4D97-AF65-F5344CB8AC3E}">
        <p14:creationId xmlns:p14="http://schemas.microsoft.com/office/powerpoint/2010/main" val="9159390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Terry Helton is the deferred counselor for the Michigan and North Atlantic Districts</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51BA6063-B36B-4215-8838-0EE57B5106AC}" type="slidenum">
              <a:rPr lang="en-US" smtClean="0"/>
              <a:t>4</a:t>
            </a:fld>
            <a:endParaRPr lang="en-US"/>
          </a:p>
        </p:txBody>
      </p:sp>
    </p:spTree>
    <p:extLst>
      <p:ext uri="{BB962C8B-B14F-4D97-AF65-F5344CB8AC3E}">
        <p14:creationId xmlns:p14="http://schemas.microsoft.com/office/powerpoint/2010/main" val="32827595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Jonathan Kehren is the deferred counselor for the Western Wisconsin District.</a:t>
            </a:r>
          </a:p>
          <a:p>
            <a:endParaRPr lang="en-US" dirty="0"/>
          </a:p>
        </p:txBody>
      </p:sp>
      <p:sp>
        <p:nvSpPr>
          <p:cNvPr id="4" name="Slide Number Placeholder 3"/>
          <p:cNvSpPr>
            <a:spLocks noGrp="1"/>
          </p:cNvSpPr>
          <p:nvPr>
            <p:ph type="sldNum" sz="quarter" idx="5"/>
          </p:nvPr>
        </p:nvSpPr>
        <p:spPr/>
        <p:txBody>
          <a:bodyPr/>
          <a:lstStyle/>
          <a:p>
            <a:fld id="{51BA6063-B36B-4215-8838-0EE57B5106AC}" type="slidenum">
              <a:rPr lang="en-US" smtClean="0"/>
              <a:t>5</a:t>
            </a:fld>
            <a:endParaRPr lang="en-US"/>
          </a:p>
        </p:txBody>
      </p:sp>
    </p:spTree>
    <p:extLst>
      <p:ext uri="{BB962C8B-B14F-4D97-AF65-F5344CB8AC3E}">
        <p14:creationId xmlns:p14="http://schemas.microsoft.com/office/powerpoint/2010/main" val="23210693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Ralph LePore is the deferred counselor for the Arizona-California and Pacific Northwest</a:t>
            </a:r>
            <a:r>
              <a:rPr lang="en-US" b="0" i="0" dirty="0">
                <a:solidFill>
                  <a:srgbClr val="333333"/>
                </a:solidFill>
                <a:effectLst/>
                <a:latin typeface="lato" panose="020F0502020204030203" pitchFamily="34" charset="0"/>
              </a:rPr>
              <a:t> Districts.</a:t>
            </a:r>
            <a:endParaRPr lang="en-US" dirty="0"/>
          </a:p>
          <a:p>
            <a:endParaRPr lang="en-US" dirty="0"/>
          </a:p>
        </p:txBody>
      </p:sp>
      <p:sp>
        <p:nvSpPr>
          <p:cNvPr id="4" name="Slide Number Placeholder 3"/>
          <p:cNvSpPr>
            <a:spLocks noGrp="1"/>
          </p:cNvSpPr>
          <p:nvPr>
            <p:ph type="sldNum" sz="quarter" idx="5"/>
          </p:nvPr>
        </p:nvSpPr>
        <p:spPr/>
        <p:txBody>
          <a:bodyPr/>
          <a:lstStyle/>
          <a:p>
            <a:fld id="{51BA6063-B36B-4215-8838-0EE57B5106AC}" type="slidenum">
              <a:rPr lang="en-US" smtClean="0"/>
              <a:t>6</a:t>
            </a:fld>
            <a:endParaRPr lang="en-US"/>
          </a:p>
        </p:txBody>
      </p:sp>
    </p:spTree>
    <p:extLst>
      <p:ext uri="{BB962C8B-B14F-4D97-AF65-F5344CB8AC3E}">
        <p14:creationId xmlns:p14="http://schemas.microsoft.com/office/powerpoint/2010/main" val="21248731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Paul Lindhorst is the current counselor for the Southeastern Wisconsin District.</a:t>
            </a:r>
          </a:p>
        </p:txBody>
      </p:sp>
      <p:sp>
        <p:nvSpPr>
          <p:cNvPr id="4" name="Slide Number Placeholder 3"/>
          <p:cNvSpPr>
            <a:spLocks noGrp="1"/>
          </p:cNvSpPr>
          <p:nvPr>
            <p:ph type="sldNum" sz="quarter" idx="10"/>
          </p:nvPr>
        </p:nvSpPr>
        <p:spPr/>
        <p:txBody>
          <a:bodyPr/>
          <a:lstStyle/>
          <a:p>
            <a:fld id="{51BA6063-B36B-4215-8838-0EE57B5106AC}" type="slidenum">
              <a:rPr lang="en-US" smtClean="0"/>
              <a:t>7</a:t>
            </a:fld>
            <a:endParaRPr lang="en-US"/>
          </a:p>
        </p:txBody>
      </p:sp>
    </p:spTree>
    <p:extLst>
      <p:ext uri="{BB962C8B-B14F-4D97-AF65-F5344CB8AC3E}">
        <p14:creationId xmlns:p14="http://schemas.microsoft.com/office/powerpoint/2010/main" val="34397478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Patrick Ruehrdanz is the current counselor for the Northern Wisconsin District.</a:t>
            </a:r>
          </a:p>
          <a:p>
            <a:endParaRPr lang="en-US" dirty="0"/>
          </a:p>
        </p:txBody>
      </p:sp>
      <p:sp>
        <p:nvSpPr>
          <p:cNvPr id="4" name="Slide Number Placeholder 3"/>
          <p:cNvSpPr>
            <a:spLocks noGrp="1"/>
          </p:cNvSpPr>
          <p:nvPr>
            <p:ph type="sldNum" sz="quarter" idx="5"/>
          </p:nvPr>
        </p:nvSpPr>
        <p:spPr/>
        <p:txBody>
          <a:bodyPr/>
          <a:lstStyle/>
          <a:p>
            <a:fld id="{51BA6063-B36B-4215-8838-0EE57B5106AC}" type="slidenum">
              <a:rPr lang="en-US" smtClean="0"/>
              <a:t>8</a:t>
            </a:fld>
            <a:endParaRPr lang="en-US"/>
          </a:p>
        </p:txBody>
      </p:sp>
    </p:spTree>
    <p:extLst>
      <p:ext uri="{BB962C8B-B14F-4D97-AF65-F5344CB8AC3E}">
        <p14:creationId xmlns:p14="http://schemas.microsoft.com/office/powerpoint/2010/main" val="35927277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Steve Schmeling is the current counselor for the Dakota-Montana and </a:t>
            </a:r>
            <a:r>
              <a:rPr lang="en-US" b="0" i="0" dirty="0">
                <a:solidFill>
                  <a:srgbClr val="333333"/>
                </a:solidFill>
                <a:effectLst/>
                <a:latin typeface="lato" panose="020F0502020204030203" pitchFamily="34" charset="0"/>
              </a:rPr>
              <a:t>Nebraska Districts, and the southern part of the Minnesota District.</a:t>
            </a:r>
            <a:endParaRPr lang="en-US" dirty="0"/>
          </a:p>
          <a:p>
            <a:endParaRPr lang="en-US" dirty="0"/>
          </a:p>
        </p:txBody>
      </p:sp>
      <p:sp>
        <p:nvSpPr>
          <p:cNvPr id="4" name="Slide Number Placeholder 3"/>
          <p:cNvSpPr>
            <a:spLocks noGrp="1"/>
          </p:cNvSpPr>
          <p:nvPr>
            <p:ph type="sldNum" sz="quarter" idx="5"/>
          </p:nvPr>
        </p:nvSpPr>
        <p:spPr/>
        <p:txBody>
          <a:bodyPr/>
          <a:lstStyle/>
          <a:p>
            <a:fld id="{51BA6063-B36B-4215-8838-0EE57B5106AC}" type="slidenum">
              <a:rPr lang="en-US" smtClean="0"/>
              <a:t>9</a:t>
            </a:fld>
            <a:endParaRPr lang="en-US"/>
          </a:p>
        </p:txBody>
      </p:sp>
    </p:spTree>
    <p:extLst>
      <p:ext uri="{BB962C8B-B14F-4D97-AF65-F5344CB8AC3E}">
        <p14:creationId xmlns:p14="http://schemas.microsoft.com/office/powerpoint/2010/main" val="7883407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248C25-B61A-E74D-97F7-5FC4C9027DB3}" type="datetimeFigureOut">
              <a:rPr lang="en-US" smtClean="0"/>
              <a:t>3/31/2026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E440AC-5A7C-6249-9166-9BA7A12207F7}" type="slidenum">
              <a:rPr lang="en-US" smtClean="0"/>
              <a:t>‹#›</a:t>
            </a:fld>
            <a:endParaRPr lang="en-US"/>
          </a:p>
        </p:txBody>
      </p:sp>
    </p:spTree>
    <p:extLst>
      <p:ext uri="{BB962C8B-B14F-4D97-AF65-F5344CB8AC3E}">
        <p14:creationId xmlns:p14="http://schemas.microsoft.com/office/powerpoint/2010/main" val="39814074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248C25-B61A-E74D-97F7-5FC4C9027DB3}" type="datetimeFigureOut">
              <a:rPr lang="en-US" smtClean="0"/>
              <a:t>3/31/2026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E440AC-5A7C-6249-9166-9BA7A12207F7}" type="slidenum">
              <a:rPr lang="en-US" smtClean="0"/>
              <a:t>‹#›</a:t>
            </a:fld>
            <a:endParaRPr lang="en-US"/>
          </a:p>
        </p:txBody>
      </p:sp>
    </p:spTree>
    <p:extLst>
      <p:ext uri="{BB962C8B-B14F-4D97-AF65-F5344CB8AC3E}">
        <p14:creationId xmlns:p14="http://schemas.microsoft.com/office/powerpoint/2010/main" val="12225928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248C25-B61A-E74D-97F7-5FC4C9027DB3}" type="datetimeFigureOut">
              <a:rPr lang="en-US" smtClean="0"/>
              <a:t>3/31/2026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E440AC-5A7C-6249-9166-9BA7A12207F7}" type="slidenum">
              <a:rPr lang="en-US" smtClean="0"/>
              <a:t>‹#›</a:t>
            </a:fld>
            <a:endParaRPr lang="en-US"/>
          </a:p>
        </p:txBody>
      </p:sp>
    </p:spTree>
    <p:extLst>
      <p:ext uri="{BB962C8B-B14F-4D97-AF65-F5344CB8AC3E}">
        <p14:creationId xmlns:p14="http://schemas.microsoft.com/office/powerpoint/2010/main" val="3068188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248C25-B61A-E74D-97F7-5FC4C9027DB3}" type="datetimeFigureOut">
              <a:rPr lang="en-US" smtClean="0"/>
              <a:t>3/31/2026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E440AC-5A7C-6249-9166-9BA7A12207F7}" type="slidenum">
              <a:rPr lang="en-US" smtClean="0"/>
              <a:t>‹#›</a:t>
            </a:fld>
            <a:endParaRPr lang="en-US"/>
          </a:p>
        </p:txBody>
      </p:sp>
    </p:spTree>
    <p:extLst>
      <p:ext uri="{BB962C8B-B14F-4D97-AF65-F5344CB8AC3E}">
        <p14:creationId xmlns:p14="http://schemas.microsoft.com/office/powerpoint/2010/main" val="19701984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248C25-B61A-E74D-97F7-5FC4C9027DB3}" type="datetimeFigureOut">
              <a:rPr lang="en-US" smtClean="0"/>
              <a:t>3/31/2026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E440AC-5A7C-6249-9166-9BA7A12207F7}" type="slidenum">
              <a:rPr lang="en-US" smtClean="0"/>
              <a:t>‹#›</a:t>
            </a:fld>
            <a:endParaRPr lang="en-US"/>
          </a:p>
        </p:txBody>
      </p:sp>
    </p:spTree>
    <p:extLst>
      <p:ext uri="{BB962C8B-B14F-4D97-AF65-F5344CB8AC3E}">
        <p14:creationId xmlns:p14="http://schemas.microsoft.com/office/powerpoint/2010/main" val="26118470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248C25-B61A-E74D-97F7-5FC4C9027DB3}" type="datetimeFigureOut">
              <a:rPr lang="en-US" smtClean="0"/>
              <a:t>3/31/2026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E440AC-5A7C-6249-9166-9BA7A12207F7}" type="slidenum">
              <a:rPr lang="en-US" smtClean="0"/>
              <a:t>‹#›</a:t>
            </a:fld>
            <a:endParaRPr lang="en-US"/>
          </a:p>
        </p:txBody>
      </p:sp>
    </p:spTree>
    <p:extLst>
      <p:ext uri="{BB962C8B-B14F-4D97-AF65-F5344CB8AC3E}">
        <p14:creationId xmlns:p14="http://schemas.microsoft.com/office/powerpoint/2010/main" val="9450708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248C25-B61A-E74D-97F7-5FC4C9027DB3}" type="datetimeFigureOut">
              <a:rPr lang="en-US" smtClean="0"/>
              <a:t>3/31/2026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0E440AC-5A7C-6249-9166-9BA7A12207F7}" type="slidenum">
              <a:rPr lang="en-US" smtClean="0"/>
              <a:t>‹#›</a:t>
            </a:fld>
            <a:endParaRPr lang="en-US"/>
          </a:p>
        </p:txBody>
      </p:sp>
    </p:spTree>
    <p:extLst>
      <p:ext uri="{BB962C8B-B14F-4D97-AF65-F5344CB8AC3E}">
        <p14:creationId xmlns:p14="http://schemas.microsoft.com/office/powerpoint/2010/main" val="6571189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248C25-B61A-E74D-97F7-5FC4C9027DB3}" type="datetimeFigureOut">
              <a:rPr lang="en-US" smtClean="0"/>
              <a:t>3/31/2026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0E440AC-5A7C-6249-9166-9BA7A12207F7}" type="slidenum">
              <a:rPr lang="en-US" smtClean="0"/>
              <a:t>‹#›</a:t>
            </a:fld>
            <a:endParaRPr lang="en-US"/>
          </a:p>
        </p:txBody>
      </p:sp>
    </p:spTree>
    <p:extLst>
      <p:ext uri="{BB962C8B-B14F-4D97-AF65-F5344CB8AC3E}">
        <p14:creationId xmlns:p14="http://schemas.microsoft.com/office/powerpoint/2010/main" val="37793321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248C25-B61A-E74D-97F7-5FC4C9027DB3}" type="datetimeFigureOut">
              <a:rPr lang="en-US" smtClean="0"/>
              <a:t>3/31/2026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0E440AC-5A7C-6249-9166-9BA7A12207F7}" type="slidenum">
              <a:rPr lang="en-US" smtClean="0"/>
              <a:t>‹#›</a:t>
            </a:fld>
            <a:endParaRPr lang="en-US"/>
          </a:p>
        </p:txBody>
      </p:sp>
    </p:spTree>
    <p:extLst>
      <p:ext uri="{BB962C8B-B14F-4D97-AF65-F5344CB8AC3E}">
        <p14:creationId xmlns:p14="http://schemas.microsoft.com/office/powerpoint/2010/main" val="3745042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248C25-B61A-E74D-97F7-5FC4C9027DB3}" type="datetimeFigureOut">
              <a:rPr lang="en-US" smtClean="0"/>
              <a:t>3/31/2026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E440AC-5A7C-6249-9166-9BA7A12207F7}" type="slidenum">
              <a:rPr lang="en-US" smtClean="0"/>
              <a:t>‹#›</a:t>
            </a:fld>
            <a:endParaRPr lang="en-US"/>
          </a:p>
        </p:txBody>
      </p:sp>
    </p:spTree>
    <p:extLst>
      <p:ext uri="{BB962C8B-B14F-4D97-AF65-F5344CB8AC3E}">
        <p14:creationId xmlns:p14="http://schemas.microsoft.com/office/powerpoint/2010/main" val="7419699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248C25-B61A-E74D-97F7-5FC4C9027DB3}" type="datetimeFigureOut">
              <a:rPr lang="en-US" smtClean="0"/>
              <a:t>3/31/2026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E440AC-5A7C-6249-9166-9BA7A12207F7}" type="slidenum">
              <a:rPr lang="en-US" smtClean="0"/>
              <a:t>‹#›</a:t>
            </a:fld>
            <a:endParaRPr lang="en-US"/>
          </a:p>
        </p:txBody>
      </p:sp>
    </p:spTree>
    <p:extLst>
      <p:ext uri="{BB962C8B-B14F-4D97-AF65-F5344CB8AC3E}">
        <p14:creationId xmlns:p14="http://schemas.microsoft.com/office/powerpoint/2010/main" val="26747083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89248C25-B61A-E74D-97F7-5FC4C9027DB3}" type="datetimeFigureOut">
              <a:rPr lang="en-US" smtClean="0"/>
              <a:t>3/31/2026</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0E440AC-5A7C-6249-9166-9BA7A12207F7}" type="slidenum">
              <a:rPr lang="en-US" smtClean="0"/>
              <a:t>‹#›</a:t>
            </a:fld>
            <a:endParaRPr lang="en-US"/>
          </a:p>
        </p:txBody>
      </p:sp>
    </p:spTree>
    <p:extLst>
      <p:ext uri="{BB962C8B-B14F-4D97-AF65-F5344CB8AC3E}">
        <p14:creationId xmlns:p14="http://schemas.microsoft.com/office/powerpoint/2010/main" val="30768500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emf"/></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emf"/></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emf"/></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emf"/></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emf"/></Relationships>
</file>

<file path=ppt/slides/_rels/slide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294082-68F9-4773-A77B-1CD614FC4A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sp>
        <p:nvSpPr>
          <p:cNvPr id="4" name="Title 1">
            <a:extLst>
              <a:ext uri="{FF2B5EF4-FFF2-40B4-BE49-F238E27FC236}">
                <a16:creationId xmlns:a16="http://schemas.microsoft.com/office/drawing/2014/main" id="{F4B5E5D7-35F3-49E7-81EC-AE549ADDC8FE}"/>
              </a:ext>
            </a:extLst>
          </p:cNvPr>
          <p:cNvSpPr txBox="1">
            <a:spLocks/>
          </p:cNvSpPr>
          <p:nvPr/>
        </p:nvSpPr>
        <p:spPr>
          <a:xfrm>
            <a:off x="3316504" y="1920939"/>
            <a:ext cx="5489024" cy="1899947"/>
          </a:xfrm>
          <a:prstGeom prst="rect">
            <a:avLst/>
          </a:prstGeom>
        </p:spPr>
        <p:txBody>
          <a:bodyPr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000" b="1" dirty="0">
                <a:solidFill>
                  <a:srgbClr val="FFFFFF"/>
                </a:solidFill>
                <a:latin typeface="Arial"/>
                <a:cs typeface="Arial"/>
              </a:rPr>
              <a:t>Mr. Mark Arnold </a:t>
            </a:r>
            <a:r>
              <a:rPr lang="en-US" sz="2000" dirty="0">
                <a:solidFill>
                  <a:srgbClr val="FFFFFF"/>
                </a:solidFill>
                <a:latin typeface="Arial"/>
                <a:cs typeface="Arial"/>
              </a:rPr>
              <a:t>can provide free assistance with making a planned gift to support the gospel ministry of our congregation, synod, and WELS-affiliated ministries. </a:t>
            </a:r>
          </a:p>
        </p:txBody>
      </p:sp>
      <p:pic>
        <p:nvPicPr>
          <p:cNvPr id="5" name="Picture 4" descr="WELSlogo_reverse_print.eps">
            <a:extLst>
              <a:ext uri="{FF2B5EF4-FFF2-40B4-BE49-F238E27FC236}">
                <a16:creationId xmlns:a16="http://schemas.microsoft.com/office/drawing/2014/main" id="{5C4772ED-46BE-4CC8-8EE9-8958F944F3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59238" y="3936871"/>
            <a:ext cx="1346290" cy="458605"/>
          </a:xfrm>
          <a:prstGeom prst="rect">
            <a:avLst/>
          </a:prstGeom>
        </p:spPr>
      </p:pic>
      <p:sp>
        <p:nvSpPr>
          <p:cNvPr id="6" name="TextBox 5">
            <a:extLst>
              <a:ext uri="{FF2B5EF4-FFF2-40B4-BE49-F238E27FC236}">
                <a16:creationId xmlns:a16="http://schemas.microsoft.com/office/drawing/2014/main" id="{DA30ED97-FAFE-4DFC-BDC7-45149755BBB3}"/>
              </a:ext>
            </a:extLst>
          </p:cNvPr>
          <p:cNvSpPr txBox="1"/>
          <p:nvPr/>
        </p:nvSpPr>
        <p:spPr>
          <a:xfrm>
            <a:off x="3421457" y="3925854"/>
            <a:ext cx="3851762" cy="569387"/>
          </a:xfrm>
          <a:prstGeom prst="rect">
            <a:avLst/>
          </a:prstGeom>
          <a:noFill/>
        </p:spPr>
        <p:txBody>
          <a:bodyPr wrap="square" rtlCol="0">
            <a:spAutoFit/>
          </a:bodyPr>
          <a:lstStyle/>
          <a:p>
            <a:pPr algn="r"/>
            <a:r>
              <a:rPr lang="en-US" sz="1500" dirty="0">
                <a:solidFill>
                  <a:srgbClr val="FFFFFF"/>
                </a:solidFill>
                <a:latin typeface="Arial"/>
                <a:cs typeface="Arial"/>
              </a:rPr>
              <a:t>Call him at 920-450-9587</a:t>
            </a:r>
            <a:r>
              <a:rPr lang="en-US" sz="1500" b="1" dirty="0">
                <a:solidFill>
                  <a:srgbClr val="FFFFFF"/>
                </a:solidFill>
                <a:latin typeface="Arial"/>
                <a:cs typeface="Arial"/>
              </a:rPr>
              <a:t> </a:t>
            </a:r>
            <a:r>
              <a:rPr lang="en-US" sz="1500" dirty="0">
                <a:solidFill>
                  <a:srgbClr val="FFFFFF"/>
                </a:solidFill>
                <a:effectLst/>
                <a:latin typeface="Arial"/>
                <a:ea typeface="Times New Roman"/>
                <a:cs typeface="Arial"/>
              </a:rPr>
              <a:t>or </a:t>
            </a:r>
            <a:br>
              <a:rPr lang="en-US" sz="1500" dirty="0">
                <a:solidFill>
                  <a:srgbClr val="FFFFFF"/>
                </a:solidFill>
                <a:effectLst/>
                <a:latin typeface="Arial"/>
                <a:ea typeface="Times New Roman"/>
                <a:cs typeface="Arial"/>
              </a:rPr>
            </a:br>
            <a:r>
              <a:rPr lang="en-US" sz="1500" dirty="0">
                <a:solidFill>
                  <a:srgbClr val="FFFFFF"/>
                </a:solidFill>
                <a:effectLst/>
                <a:latin typeface="Arial"/>
                <a:ea typeface="Times New Roman"/>
                <a:cs typeface="Arial"/>
              </a:rPr>
              <a:t>e-mail mark.arnold@wels.net</a:t>
            </a:r>
            <a:endParaRPr lang="en-US" sz="1500" dirty="0">
              <a:solidFill>
                <a:srgbClr val="FFFFFF"/>
              </a:solidFill>
              <a:latin typeface="Arial"/>
              <a:cs typeface="Arial"/>
            </a:endParaRPr>
          </a:p>
        </p:txBody>
      </p:sp>
    </p:spTree>
    <p:extLst>
      <p:ext uri="{BB962C8B-B14F-4D97-AF65-F5344CB8AC3E}">
        <p14:creationId xmlns:p14="http://schemas.microsoft.com/office/powerpoint/2010/main" val="2880219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6BCCE96E-3F0D-486B-BC12-F34469E058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sp>
        <p:nvSpPr>
          <p:cNvPr id="4" name="Title 1">
            <a:extLst>
              <a:ext uri="{FF2B5EF4-FFF2-40B4-BE49-F238E27FC236}">
                <a16:creationId xmlns:a16="http://schemas.microsoft.com/office/drawing/2014/main" id="{BE5011EB-16B8-481B-A133-B96F95066C6D}"/>
              </a:ext>
            </a:extLst>
          </p:cNvPr>
          <p:cNvSpPr txBox="1">
            <a:spLocks/>
          </p:cNvSpPr>
          <p:nvPr/>
        </p:nvSpPr>
        <p:spPr>
          <a:xfrm>
            <a:off x="3316504" y="1920939"/>
            <a:ext cx="5489024" cy="1899947"/>
          </a:xfrm>
          <a:prstGeom prst="rect">
            <a:avLst/>
          </a:prstGeom>
        </p:spPr>
        <p:txBody>
          <a:bodyPr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000" b="1" dirty="0">
                <a:solidFill>
                  <a:srgbClr val="FFFFFF"/>
                </a:solidFill>
                <a:latin typeface="Arial"/>
                <a:cs typeface="Arial"/>
              </a:rPr>
              <a:t>Rev. Daniel Wagenknecht </a:t>
            </a:r>
            <a:r>
              <a:rPr lang="en-US" sz="2000" dirty="0">
                <a:solidFill>
                  <a:srgbClr val="FFFFFF"/>
                </a:solidFill>
                <a:latin typeface="Arial"/>
                <a:cs typeface="Arial"/>
              </a:rPr>
              <a:t>can provide free assistance with making a planned gift to support the gospel ministry of our congregation, synod, and WELS-affiliated ministries.</a:t>
            </a:r>
          </a:p>
        </p:txBody>
      </p:sp>
      <p:pic>
        <p:nvPicPr>
          <p:cNvPr id="5" name="Picture 4" descr="WELSlogo_reverse_print.eps">
            <a:extLst>
              <a:ext uri="{FF2B5EF4-FFF2-40B4-BE49-F238E27FC236}">
                <a16:creationId xmlns:a16="http://schemas.microsoft.com/office/drawing/2014/main" id="{F043E25B-351F-48F2-8BE0-49FA1F2498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59238" y="3936871"/>
            <a:ext cx="1346290" cy="458605"/>
          </a:xfrm>
          <a:prstGeom prst="rect">
            <a:avLst/>
          </a:prstGeom>
        </p:spPr>
      </p:pic>
      <p:sp>
        <p:nvSpPr>
          <p:cNvPr id="6" name="TextBox 5">
            <a:extLst>
              <a:ext uri="{FF2B5EF4-FFF2-40B4-BE49-F238E27FC236}">
                <a16:creationId xmlns:a16="http://schemas.microsoft.com/office/drawing/2014/main" id="{EA6DE2AB-4C56-403A-8337-A043BC7BA253}"/>
              </a:ext>
            </a:extLst>
          </p:cNvPr>
          <p:cNvSpPr txBox="1"/>
          <p:nvPr/>
        </p:nvSpPr>
        <p:spPr>
          <a:xfrm>
            <a:off x="3421457" y="3925854"/>
            <a:ext cx="3851762" cy="569387"/>
          </a:xfrm>
          <a:prstGeom prst="rect">
            <a:avLst/>
          </a:prstGeom>
          <a:noFill/>
        </p:spPr>
        <p:txBody>
          <a:bodyPr wrap="square" rtlCol="0">
            <a:spAutoFit/>
          </a:bodyPr>
          <a:lstStyle/>
          <a:p>
            <a:pPr algn="r"/>
            <a:r>
              <a:rPr lang="en-US" sz="1500" dirty="0">
                <a:solidFill>
                  <a:srgbClr val="FFFFFF"/>
                </a:solidFill>
                <a:latin typeface="Arial"/>
                <a:cs typeface="Arial"/>
              </a:rPr>
              <a:t>Call him at 714-624-9001</a:t>
            </a:r>
            <a:r>
              <a:rPr lang="en-US" sz="1500" b="1" dirty="0">
                <a:solidFill>
                  <a:srgbClr val="FFFFFF"/>
                </a:solidFill>
                <a:latin typeface="Arial"/>
                <a:cs typeface="Arial"/>
              </a:rPr>
              <a:t> </a:t>
            </a:r>
            <a:r>
              <a:rPr lang="en-US" sz="1500" dirty="0">
                <a:solidFill>
                  <a:srgbClr val="FFFFFF"/>
                </a:solidFill>
                <a:effectLst/>
                <a:latin typeface="Arial"/>
                <a:ea typeface="Times New Roman"/>
                <a:cs typeface="Arial"/>
              </a:rPr>
              <a:t>or </a:t>
            </a:r>
            <a:br>
              <a:rPr lang="en-US" sz="1500" dirty="0">
                <a:solidFill>
                  <a:srgbClr val="FFFFFF"/>
                </a:solidFill>
                <a:effectLst/>
                <a:latin typeface="Arial"/>
                <a:ea typeface="Times New Roman"/>
                <a:cs typeface="Arial"/>
              </a:rPr>
            </a:br>
            <a:r>
              <a:rPr lang="en-US" sz="1500" dirty="0">
                <a:solidFill>
                  <a:srgbClr val="FFFFFF"/>
                </a:solidFill>
                <a:effectLst/>
                <a:latin typeface="Arial"/>
                <a:ea typeface="Times New Roman"/>
                <a:cs typeface="Arial"/>
              </a:rPr>
              <a:t>e-mail daniel.wagenknecht@wels.net</a:t>
            </a:r>
            <a:endParaRPr lang="en-US" sz="1500" dirty="0">
              <a:solidFill>
                <a:srgbClr val="FFFFFF"/>
              </a:solidFill>
              <a:latin typeface="Arial"/>
              <a:cs typeface="Arial"/>
            </a:endParaRPr>
          </a:p>
        </p:txBody>
      </p:sp>
    </p:spTree>
    <p:extLst>
      <p:ext uri="{BB962C8B-B14F-4D97-AF65-F5344CB8AC3E}">
        <p14:creationId xmlns:p14="http://schemas.microsoft.com/office/powerpoint/2010/main" val="398291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2D14A8-D96C-4A0A-A91A-193819A6F2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sp>
        <p:nvSpPr>
          <p:cNvPr id="4" name="Title 1">
            <a:extLst>
              <a:ext uri="{FF2B5EF4-FFF2-40B4-BE49-F238E27FC236}">
                <a16:creationId xmlns:a16="http://schemas.microsoft.com/office/drawing/2014/main" id="{2AE19A3F-20AD-4082-8202-91ACAF121780}"/>
              </a:ext>
            </a:extLst>
          </p:cNvPr>
          <p:cNvSpPr txBox="1">
            <a:spLocks/>
          </p:cNvSpPr>
          <p:nvPr/>
        </p:nvSpPr>
        <p:spPr>
          <a:xfrm>
            <a:off x="3316504" y="1920939"/>
            <a:ext cx="5489024" cy="1899947"/>
          </a:xfrm>
          <a:prstGeom prst="rect">
            <a:avLst/>
          </a:prstGeom>
        </p:spPr>
        <p:txBody>
          <a:bodyPr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000" b="1" dirty="0">
                <a:solidFill>
                  <a:srgbClr val="FFFFFF"/>
                </a:solidFill>
                <a:latin typeface="Arial"/>
                <a:cs typeface="Arial"/>
              </a:rPr>
              <a:t>Mr. Scott Wagner </a:t>
            </a:r>
            <a:r>
              <a:rPr lang="en-US" sz="2000" dirty="0">
                <a:solidFill>
                  <a:srgbClr val="FFFFFF"/>
                </a:solidFill>
                <a:latin typeface="Arial"/>
                <a:cs typeface="Arial"/>
              </a:rPr>
              <a:t>can provide free assistance with making a planned gift to support the gospel ministry of our congregation, synod, and WELS-affiliated ministries.</a:t>
            </a:r>
          </a:p>
        </p:txBody>
      </p:sp>
      <p:pic>
        <p:nvPicPr>
          <p:cNvPr id="5" name="Picture 4" descr="WELSlogo_reverse_print.eps">
            <a:extLst>
              <a:ext uri="{FF2B5EF4-FFF2-40B4-BE49-F238E27FC236}">
                <a16:creationId xmlns:a16="http://schemas.microsoft.com/office/drawing/2014/main" id="{3857866F-06D5-4179-B254-BDCA89BC3D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59238" y="3936871"/>
            <a:ext cx="1346290" cy="458605"/>
          </a:xfrm>
          <a:prstGeom prst="rect">
            <a:avLst/>
          </a:prstGeom>
        </p:spPr>
      </p:pic>
      <p:sp>
        <p:nvSpPr>
          <p:cNvPr id="6" name="TextBox 5">
            <a:extLst>
              <a:ext uri="{FF2B5EF4-FFF2-40B4-BE49-F238E27FC236}">
                <a16:creationId xmlns:a16="http://schemas.microsoft.com/office/drawing/2014/main" id="{D42F2D2D-29A8-49B7-9636-FD6ECE59B2B9}"/>
              </a:ext>
            </a:extLst>
          </p:cNvPr>
          <p:cNvSpPr txBox="1"/>
          <p:nvPr/>
        </p:nvSpPr>
        <p:spPr>
          <a:xfrm>
            <a:off x="3421457" y="3925854"/>
            <a:ext cx="3851762" cy="569387"/>
          </a:xfrm>
          <a:prstGeom prst="rect">
            <a:avLst/>
          </a:prstGeom>
          <a:noFill/>
        </p:spPr>
        <p:txBody>
          <a:bodyPr wrap="square" rtlCol="0">
            <a:spAutoFit/>
          </a:bodyPr>
          <a:lstStyle/>
          <a:p>
            <a:pPr algn="r"/>
            <a:r>
              <a:rPr lang="en-US" sz="1500" dirty="0">
                <a:solidFill>
                  <a:srgbClr val="FFFFFF"/>
                </a:solidFill>
                <a:latin typeface="Arial"/>
                <a:cs typeface="Arial"/>
              </a:rPr>
              <a:t>Call him at 605-231-7402</a:t>
            </a:r>
            <a:r>
              <a:rPr lang="en-US" sz="1500" b="1" dirty="0">
                <a:solidFill>
                  <a:srgbClr val="FFFFFF"/>
                </a:solidFill>
                <a:latin typeface="Arial"/>
                <a:cs typeface="Arial"/>
              </a:rPr>
              <a:t> </a:t>
            </a:r>
            <a:r>
              <a:rPr lang="en-US" sz="1500" dirty="0">
                <a:solidFill>
                  <a:srgbClr val="FFFFFF"/>
                </a:solidFill>
                <a:effectLst/>
                <a:latin typeface="Arial"/>
                <a:ea typeface="Times New Roman"/>
                <a:cs typeface="Arial"/>
              </a:rPr>
              <a:t>or </a:t>
            </a:r>
            <a:br>
              <a:rPr lang="en-US" sz="1500" dirty="0">
                <a:solidFill>
                  <a:srgbClr val="FFFFFF"/>
                </a:solidFill>
                <a:effectLst/>
                <a:latin typeface="Arial"/>
                <a:ea typeface="Times New Roman"/>
                <a:cs typeface="Arial"/>
              </a:rPr>
            </a:br>
            <a:r>
              <a:rPr lang="en-US" sz="1500" dirty="0">
                <a:solidFill>
                  <a:srgbClr val="FFFFFF"/>
                </a:solidFill>
                <a:effectLst/>
                <a:latin typeface="Arial"/>
                <a:ea typeface="Times New Roman"/>
                <a:cs typeface="Arial"/>
              </a:rPr>
              <a:t>e-mail scott.wagner@wels.net</a:t>
            </a:r>
            <a:endParaRPr lang="en-US" sz="1500" dirty="0">
              <a:solidFill>
                <a:srgbClr val="FFFFFF"/>
              </a:solidFill>
              <a:latin typeface="Arial"/>
              <a:cs typeface="Arial"/>
            </a:endParaRPr>
          </a:p>
        </p:txBody>
      </p:sp>
    </p:spTree>
    <p:extLst>
      <p:ext uri="{BB962C8B-B14F-4D97-AF65-F5344CB8AC3E}">
        <p14:creationId xmlns:p14="http://schemas.microsoft.com/office/powerpoint/2010/main" val="4284241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PowerPoint&#10;&#10;Description automatically generated">
            <a:extLst>
              <a:ext uri="{FF2B5EF4-FFF2-40B4-BE49-F238E27FC236}">
                <a16:creationId xmlns:a16="http://schemas.microsoft.com/office/drawing/2014/main" id="{D69997AE-31F9-8DB3-68B7-9C6B97F5E3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sp>
        <p:nvSpPr>
          <p:cNvPr id="4" name="Title 1">
            <a:extLst>
              <a:ext uri="{FF2B5EF4-FFF2-40B4-BE49-F238E27FC236}">
                <a16:creationId xmlns:a16="http://schemas.microsoft.com/office/drawing/2014/main" id="{1F9D0F3D-0A8E-F21C-D12A-331291CF14B1}"/>
              </a:ext>
            </a:extLst>
          </p:cNvPr>
          <p:cNvSpPr txBox="1">
            <a:spLocks/>
          </p:cNvSpPr>
          <p:nvPr/>
        </p:nvSpPr>
        <p:spPr>
          <a:xfrm>
            <a:off x="3316504" y="1920939"/>
            <a:ext cx="5489024" cy="1899947"/>
          </a:xfrm>
          <a:prstGeom prst="rect">
            <a:avLst/>
          </a:prstGeom>
        </p:spPr>
        <p:txBody>
          <a:bodyPr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000" b="1" dirty="0">
                <a:solidFill>
                  <a:srgbClr val="FFFFFF"/>
                </a:solidFill>
                <a:latin typeface="Arial"/>
                <a:cs typeface="Arial"/>
              </a:rPr>
              <a:t>Rev. Craig Wasser </a:t>
            </a:r>
            <a:r>
              <a:rPr lang="en-US" sz="2000" dirty="0">
                <a:solidFill>
                  <a:srgbClr val="FFFFFF"/>
                </a:solidFill>
                <a:latin typeface="Arial"/>
                <a:cs typeface="Arial"/>
              </a:rPr>
              <a:t>can provide free assistance with making a planned gift to support the gospel ministry of our congregation, synod, and WELS-affiliated ministries.</a:t>
            </a:r>
          </a:p>
        </p:txBody>
      </p:sp>
      <p:sp>
        <p:nvSpPr>
          <p:cNvPr id="5" name="TextBox 4">
            <a:extLst>
              <a:ext uri="{FF2B5EF4-FFF2-40B4-BE49-F238E27FC236}">
                <a16:creationId xmlns:a16="http://schemas.microsoft.com/office/drawing/2014/main" id="{41FED761-D8D3-EF8C-5BDB-5FF678FDACC4}"/>
              </a:ext>
            </a:extLst>
          </p:cNvPr>
          <p:cNvSpPr txBox="1"/>
          <p:nvPr/>
        </p:nvSpPr>
        <p:spPr>
          <a:xfrm>
            <a:off x="3421457" y="3925854"/>
            <a:ext cx="3851762" cy="569387"/>
          </a:xfrm>
          <a:prstGeom prst="rect">
            <a:avLst/>
          </a:prstGeom>
          <a:noFill/>
        </p:spPr>
        <p:txBody>
          <a:bodyPr wrap="square" rtlCol="0">
            <a:spAutoFit/>
          </a:bodyPr>
          <a:lstStyle/>
          <a:p>
            <a:pPr algn="r"/>
            <a:r>
              <a:rPr lang="en-US" sz="1500" dirty="0">
                <a:solidFill>
                  <a:srgbClr val="FFFFFF"/>
                </a:solidFill>
                <a:latin typeface="Arial"/>
                <a:cs typeface="Arial"/>
              </a:rPr>
              <a:t>Call him at 503-990-1058</a:t>
            </a:r>
            <a:r>
              <a:rPr lang="en-US" sz="1500" b="1" dirty="0">
                <a:solidFill>
                  <a:srgbClr val="FFFFFF"/>
                </a:solidFill>
                <a:latin typeface="Arial"/>
                <a:cs typeface="Arial"/>
              </a:rPr>
              <a:t> </a:t>
            </a:r>
            <a:r>
              <a:rPr lang="en-US" sz="1500" dirty="0">
                <a:solidFill>
                  <a:srgbClr val="FFFFFF"/>
                </a:solidFill>
                <a:effectLst/>
                <a:latin typeface="Arial"/>
                <a:ea typeface="Times New Roman"/>
                <a:cs typeface="Arial"/>
              </a:rPr>
              <a:t>or </a:t>
            </a:r>
            <a:br>
              <a:rPr lang="en-US" sz="1500" dirty="0">
                <a:solidFill>
                  <a:srgbClr val="FFFFFF"/>
                </a:solidFill>
                <a:effectLst/>
                <a:latin typeface="Arial"/>
                <a:ea typeface="Times New Roman"/>
                <a:cs typeface="Arial"/>
              </a:rPr>
            </a:br>
            <a:r>
              <a:rPr lang="en-US" sz="1500" dirty="0">
                <a:solidFill>
                  <a:srgbClr val="FFFFFF"/>
                </a:solidFill>
                <a:effectLst/>
                <a:latin typeface="Arial"/>
                <a:ea typeface="Times New Roman"/>
                <a:cs typeface="Arial"/>
              </a:rPr>
              <a:t>e-mail craig.wasser@wels.net</a:t>
            </a:r>
            <a:endParaRPr lang="en-US" sz="1500" dirty="0">
              <a:solidFill>
                <a:srgbClr val="FFFFFF"/>
              </a:solidFill>
              <a:latin typeface="Arial"/>
              <a:cs typeface="Arial"/>
            </a:endParaRPr>
          </a:p>
        </p:txBody>
      </p:sp>
      <p:pic>
        <p:nvPicPr>
          <p:cNvPr id="6" name="Picture 5" descr="WELSlogo_reverse_print.eps">
            <a:extLst>
              <a:ext uri="{FF2B5EF4-FFF2-40B4-BE49-F238E27FC236}">
                <a16:creationId xmlns:a16="http://schemas.microsoft.com/office/drawing/2014/main" id="{93B26060-EC56-0FDF-D214-DBFD3BD388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59238" y="3936871"/>
            <a:ext cx="1346290" cy="458605"/>
          </a:xfrm>
          <a:prstGeom prst="rect">
            <a:avLst/>
          </a:prstGeom>
        </p:spPr>
      </p:pic>
    </p:spTree>
    <p:extLst>
      <p:ext uri="{BB962C8B-B14F-4D97-AF65-F5344CB8AC3E}">
        <p14:creationId xmlns:p14="http://schemas.microsoft.com/office/powerpoint/2010/main" val="166774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in a suit and tie&#10;&#10;Description automatically generated">
            <a:extLst>
              <a:ext uri="{FF2B5EF4-FFF2-40B4-BE49-F238E27FC236}">
                <a16:creationId xmlns:a16="http://schemas.microsoft.com/office/drawing/2014/main" id="{3588AE46-F532-1A40-1C55-BDCF164AA5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sp>
        <p:nvSpPr>
          <p:cNvPr id="4" name="Title 1">
            <a:extLst>
              <a:ext uri="{FF2B5EF4-FFF2-40B4-BE49-F238E27FC236}">
                <a16:creationId xmlns:a16="http://schemas.microsoft.com/office/drawing/2014/main" id="{012FAC4C-7262-4DB2-21F2-290379F5021C}"/>
              </a:ext>
            </a:extLst>
          </p:cNvPr>
          <p:cNvSpPr txBox="1">
            <a:spLocks/>
          </p:cNvSpPr>
          <p:nvPr/>
        </p:nvSpPr>
        <p:spPr>
          <a:xfrm>
            <a:off x="3316504" y="1920939"/>
            <a:ext cx="5489024" cy="1899947"/>
          </a:xfrm>
          <a:prstGeom prst="rect">
            <a:avLst/>
          </a:prstGeom>
        </p:spPr>
        <p:txBody>
          <a:bodyPr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000" b="1" dirty="0">
                <a:solidFill>
                  <a:srgbClr val="FFFFFF"/>
                </a:solidFill>
                <a:latin typeface="Arial"/>
                <a:cs typeface="Arial"/>
              </a:rPr>
              <a:t>Rev. Nathan Cordes </a:t>
            </a:r>
            <a:r>
              <a:rPr lang="en-US" sz="2000" dirty="0">
                <a:solidFill>
                  <a:srgbClr val="FFFFFF"/>
                </a:solidFill>
                <a:latin typeface="Arial"/>
                <a:cs typeface="Arial"/>
              </a:rPr>
              <a:t>can provide free assistance with making a planned gift to support the gospel ministry of our congregation, synod, and WELS-affiliated ministries. </a:t>
            </a:r>
          </a:p>
        </p:txBody>
      </p:sp>
      <p:pic>
        <p:nvPicPr>
          <p:cNvPr id="5" name="Picture 4" descr="WELSlogo_reverse_print.eps">
            <a:extLst>
              <a:ext uri="{FF2B5EF4-FFF2-40B4-BE49-F238E27FC236}">
                <a16:creationId xmlns:a16="http://schemas.microsoft.com/office/drawing/2014/main" id="{5525F7F1-00B6-DB8E-E0AC-09E8141DF2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59238" y="3936871"/>
            <a:ext cx="1346290" cy="458605"/>
          </a:xfrm>
          <a:prstGeom prst="rect">
            <a:avLst/>
          </a:prstGeom>
        </p:spPr>
      </p:pic>
      <p:sp>
        <p:nvSpPr>
          <p:cNvPr id="6" name="TextBox 5">
            <a:extLst>
              <a:ext uri="{FF2B5EF4-FFF2-40B4-BE49-F238E27FC236}">
                <a16:creationId xmlns:a16="http://schemas.microsoft.com/office/drawing/2014/main" id="{39136F2B-0DB6-14B7-3A27-A181E7313E1F}"/>
              </a:ext>
            </a:extLst>
          </p:cNvPr>
          <p:cNvSpPr txBox="1"/>
          <p:nvPr/>
        </p:nvSpPr>
        <p:spPr>
          <a:xfrm>
            <a:off x="3421457" y="3925854"/>
            <a:ext cx="3851762" cy="569387"/>
          </a:xfrm>
          <a:prstGeom prst="rect">
            <a:avLst/>
          </a:prstGeom>
          <a:noFill/>
        </p:spPr>
        <p:txBody>
          <a:bodyPr wrap="square" rtlCol="0">
            <a:spAutoFit/>
          </a:bodyPr>
          <a:lstStyle/>
          <a:p>
            <a:pPr algn="r"/>
            <a:r>
              <a:rPr lang="en-US" sz="1500" dirty="0">
                <a:solidFill>
                  <a:srgbClr val="FFFFFF"/>
                </a:solidFill>
                <a:latin typeface="Arial"/>
                <a:cs typeface="Arial"/>
              </a:rPr>
              <a:t>Call him at 651-448-3559</a:t>
            </a:r>
            <a:r>
              <a:rPr lang="en-US" sz="1500" b="1" dirty="0">
                <a:solidFill>
                  <a:srgbClr val="FFFFFF"/>
                </a:solidFill>
                <a:latin typeface="Arial"/>
                <a:cs typeface="Arial"/>
              </a:rPr>
              <a:t> </a:t>
            </a:r>
            <a:r>
              <a:rPr lang="en-US" sz="1500" dirty="0">
                <a:solidFill>
                  <a:srgbClr val="FFFFFF"/>
                </a:solidFill>
                <a:effectLst/>
                <a:latin typeface="Arial"/>
                <a:ea typeface="Times New Roman"/>
                <a:cs typeface="Arial"/>
              </a:rPr>
              <a:t>or </a:t>
            </a:r>
            <a:br>
              <a:rPr lang="en-US" sz="1500" dirty="0">
                <a:solidFill>
                  <a:srgbClr val="FFFFFF"/>
                </a:solidFill>
                <a:effectLst/>
                <a:latin typeface="Arial"/>
                <a:ea typeface="Times New Roman"/>
                <a:cs typeface="Arial"/>
              </a:rPr>
            </a:br>
            <a:r>
              <a:rPr lang="en-US" sz="1500" dirty="0">
                <a:solidFill>
                  <a:srgbClr val="FFFFFF"/>
                </a:solidFill>
                <a:effectLst/>
                <a:latin typeface="Arial"/>
                <a:ea typeface="Times New Roman"/>
                <a:cs typeface="Arial"/>
              </a:rPr>
              <a:t>e-mail nathan.cordes@wels.net</a:t>
            </a:r>
            <a:endParaRPr lang="en-US" sz="1500" dirty="0">
              <a:solidFill>
                <a:srgbClr val="FFFFFF"/>
              </a:solidFill>
              <a:latin typeface="Arial"/>
              <a:cs typeface="Arial"/>
            </a:endParaRPr>
          </a:p>
        </p:txBody>
      </p:sp>
    </p:spTree>
    <p:extLst>
      <p:ext uri="{BB962C8B-B14F-4D97-AF65-F5344CB8AC3E}">
        <p14:creationId xmlns:p14="http://schemas.microsoft.com/office/powerpoint/2010/main" val="3081913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06D3918-EE19-4843-BD3D-73006E9F4325}"/>
              </a:ext>
            </a:extLst>
          </p:cNvPr>
          <p:cNvSpPr txBox="1">
            <a:spLocks/>
          </p:cNvSpPr>
          <p:nvPr/>
        </p:nvSpPr>
        <p:spPr>
          <a:xfrm>
            <a:off x="3316504" y="1920939"/>
            <a:ext cx="5489024" cy="1899947"/>
          </a:xfrm>
          <a:prstGeom prst="rect">
            <a:avLst/>
          </a:prstGeom>
        </p:spPr>
        <p:txBody>
          <a:bodyPr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000" b="1" dirty="0">
                <a:solidFill>
                  <a:srgbClr val="FFFFFF"/>
                </a:solidFill>
                <a:latin typeface="Arial"/>
                <a:cs typeface="Arial"/>
              </a:rPr>
              <a:t>Rev. Jerry </a:t>
            </a:r>
            <a:r>
              <a:rPr lang="en-US" sz="3000" b="1" dirty="0" err="1">
                <a:solidFill>
                  <a:srgbClr val="FFFFFF"/>
                </a:solidFill>
                <a:latin typeface="Arial"/>
                <a:cs typeface="Arial"/>
              </a:rPr>
              <a:t>Ewings</a:t>
            </a:r>
            <a:r>
              <a:rPr lang="en-US" sz="3000" b="1" dirty="0">
                <a:solidFill>
                  <a:srgbClr val="FFFFFF"/>
                </a:solidFill>
                <a:latin typeface="Arial"/>
                <a:cs typeface="Arial"/>
              </a:rPr>
              <a:t> </a:t>
            </a:r>
            <a:r>
              <a:rPr lang="en-US" sz="2000" dirty="0">
                <a:solidFill>
                  <a:srgbClr val="FFFFFF"/>
                </a:solidFill>
                <a:latin typeface="Arial"/>
                <a:cs typeface="Arial"/>
              </a:rPr>
              <a:t>can provide free assistance with making a planned gift to support the gospel ministry of our congregation, synod, and WELS agencies. </a:t>
            </a:r>
          </a:p>
        </p:txBody>
      </p:sp>
      <p:pic>
        <p:nvPicPr>
          <p:cNvPr id="5" name="Picture 4" descr="WELSlogo_reverse_print.eps">
            <a:extLst>
              <a:ext uri="{FF2B5EF4-FFF2-40B4-BE49-F238E27FC236}">
                <a16:creationId xmlns:a16="http://schemas.microsoft.com/office/drawing/2014/main" id="{B4EC415D-ADD6-411E-AF0F-F4203D3C42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59238" y="3936871"/>
            <a:ext cx="1346290" cy="458605"/>
          </a:xfrm>
          <a:prstGeom prst="rect">
            <a:avLst/>
          </a:prstGeom>
        </p:spPr>
      </p:pic>
      <p:sp>
        <p:nvSpPr>
          <p:cNvPr id="6" name="TextBox 5">
            <a:extLst>
              <a:ext uri="{FF2B5EF4-FFF2-40B4-BE49-F238E27FC236}">
                <a16:creationId xmlns:a16="http://schemas.microsoft.com/office/drawing/2014/main" id="{B9C02CB7-FBD1-4F50-958E-5ABD64ED8017}"/>
              </a:ext>
            </a:extLst>
          </p:cNvPr>
          <p:cNvSpPr txBox="1"/>
          <p:nvPr/>
        </p:nvSpPr>
        <p:spPr>
          <a:xfrm>
            <a:off x="3421457" y="3925854"/>
            <a:ext cx="3851762" cy="569387"/>
          </a:xfrm>
          <a:prstGeom prst="rect">
            <a:avLst/>
          </a:prstGeom>
          <a:noFill/>
        </p:spPr>
        <p:txBody>
          <a:bodyPr wrap="square" rtlCol="0">
            <a:spAutoFit/>
          </a:bodyPr>
          <a:lstStyle/>
          <a:p>
            <a:pPr algn="r"/>
            <a:r>
              <a:rPr lang="en-US" sz="1500" dirty="0">
                <a:solidFill>
                  <a:srgbClr val="FFFFFF"/>
                </a:solidFill>
                <a:latin typeface="Arial"/>
                <a:cs typeface="Arial"/>
              </a:rPr>
              <a:t>Call him at 608-630-7857</a:t>
            </a:r>
            <a:r>
              <a:rPr lang="en-US" sz="1500" b="1" dirty="0">
                <a:solidFill>
                  <a:srgbClr val="FFFFFF"/>
                </a:solidFill>
                <a:latin typeface="Arial"/>
                <a:cs typeface="Arial"/>
              </a:rPr>
              <a:t> </a:t>
            </a:r>
            <a:r>
              <a:rPr lang="en-US" sz="1500" dirty="0">
                <a:solidFill>
                  <a:srgbClr val="FFFFFF"/>
                </a:solidFill>
                <a:effectLst/>
                <a:latin typeface="Arial"/>
                <a:ea typeface="Times New Roman"/>
                <a:cs typeface="Arial"/>
              </a:rPr>
              <a:t>or </a:t>
            </a:r>
            <a:br>
              <a:rPr lang="en-US" sz="1500" dirty="0">
                <a:solidFill>
                  <a:srgbClr val="FFFFFF"/>
                </a:solidFill>
                <a:effectLst/>
                <a:latin typeface="Arial"/>
                <a:ea typeface="Times New Roman"/>
                <a:cs typeface="Arial"/>
              </a:rPr>
            </a:br>
            <a:r>
              <a:rPr lang="en-US" sz="1500" dirty="0">
                <a:solidFill>
                  <a:srgbClr val="FFFFFF"/>
                </a:solidFill>
                <a:effectLst/>
                <a:latin typeface="Arial"/>
                <a:ea typeface="Times New Roman"/>
                <a:cs typeface="Arial"/>
              </a:rPr>
              <a:t>e-mail jerry.ewings@wels.net</a:t>
            </a:r>
            <a:endParaRPr lang="en-US" sz="1500" dirty="0">
              <a:solidFill>
                <a:srgbClr val="FFFFFF"/>
              </a:solidFill>
              <a:latin typeface="Arial"/>
              <a:cs typeface="Arial"/>
            </a:endParaRPr>
          </a:p>
        </p:txBody>
      </p:sp>
      <p:pic>
        <p:nvPicPr>
          <p:cNvPr id="7" name="Picture 6" descr="A picture containing text, human face, screenshot, person&#10;&#10;Description automatically generated">
            <a:extLst>
              <a:ext uri="{FF2B5EF4-FFF2-40B4-BE49-F238E27FC236}">
                <a16:creationId xmlns:a16="http://schemas.microsoft.com/office/drawing/2014/main" id="{4C7CC7F8-DD09-A26D-DB42-6AA220719A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sp>
        <p:nvSpPr>
          <p:cNvPr id="8" name="Title 1">
            <a:extLst>
              <a:ext uri="{FF2B5EF4-FFF2-40B4-BE49-F238E27FC236}">
                <a16:creationId xmlns:a16="http://schemas.microsoft.com/office/drawing/2014/main" id="{92500B33-651E-E0BC-DEC1-898C4C8BB9D3}"/>
              </a:ext>
            </a:extLst>
          </p:cNvPr>
          <p:cNvSpPr txBox="1">
            <a:spLocks/>
          </p:cNvSpPr>
          <p:nvPr/>
        </p:nvSpPr>
        <p:spPr>
          <a:xfrm>
            <a:off x="3401168" y="1946334"/>
            <a:ext cx="5489024" cy="1899947"/>
          </a:xfrm>
          <a:prstGeom prst="rect">
            <a:avLst/>
          </a:prstGeom>
        </p:spPr>
        <p:txBody>
          <a:bodyPr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000" b="1" dirty="0">
                <a:solidFill>
                  <a:srgbClr val="FFFFFF"/>
                </a:solidFill>
                <a:latin typeface="Arial"/>
                <a:cs typeface="Arial"/>
              </a:rPr>
              <a:t>Rev. Michael Hatzung </a:t>
            </a:r>
            <a:r>
              <a:rPr lang="en-US" sz="2000" dirty="0">
                <a:solidFill>
                  <a:srgbClr val="FFFFFF"/>
                </a:solidFill>
                <a:latin typeface="Arial"/>
                <a:cs typeface="Arial"/>
              </a:rPr>
              <a:t>can provide free assistance with making a planned gift to support the gospel ministry of our congregation, synod, and WELS-affiliated ministries. </a:t>
            </a:r>
          </a:p>
        </p:txBody>
      </p:sp>
      <p:pic>
        <p:nvPicPr>
          <p:cNvPr id="9" name="Picture 8" descr="WELSlogo_reverse_print.eps">
            <a:extLst>
              <a:ext uri="{FF2B5EF4-FFF2-40B4-BE49-F238E27FC236}">
                <a16:creationId xmlns:a16="http://schemas.microsoft.com/office/drawing/2014/main" id="{155591B4-24DE-1213-F52F-165C2E1885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3902" y="3962266"/>
            <a:ext cx="1346290" cy="458605"/>
          </a:xfrm>
          <a:prstGeom prst="rect">
            <a:avLst/>
          </a:prstGeom>
        </p:spPr>
      </p:pic>
      <p:sp>
        <p:nvSpPr>
          <p:cNvPr id="10" name="TextBox 9">
            <a:extLst>
              <a:ext uri="{FF2B5EF4-FFF2-40B4-BE49-F238E27FC236}">
                <a16:creationId xmlns:a16="http://schemas.microsoft.com/office/drawing/2014/main" id="{593AE280-902D-8EB8-4AA2-1D8044AB8B85}"/>
              </a:ext>
            </a:extLst>
          </p:cNvPr>
          <p:cNvSpPr txBox="1"/>
          <p:nvPr/>
        </p:nvSpPr>
        <p:spPr>
          <a:xfrm>
            <a:off x="3506121" y="3951249"/>
            <a:ext cx="3851762" cy="569387"/>
          </a:xfrm>
          <a:prstGeom prst="rect">
            <a:avLst/>
          </a:prstGeom>
          <a:noFill/>
        </p:spPr>
        <p:txBody>
          <a:bodyPr wrap="square" rtlCol="0">
            <a:spAutoFit/>
          </a:bodyPr>
          <a:lstStyle/>
          <a:p>
            <a:pPr algn="r"/>
            <a:r>
              <a:rPr lang="en-US" sz="1500" dirty="0">
                <a:solidFill>
                  <a:srgbClr val="FFFFFF"/>
                </a:solidFill>
                <a:latin typeface="Arial"/>
                <a:cs typeface="Arial"/>
              </a:rPr>
              <a:t>Call him at 612-280-4491</a:t>
            </a:r>
            <a:r>
              <a:rPr lang="en-US" sz="1500" b="1" dirty="0">
                <a:solidFill>
                  <a:srgbClr val="FFFFFF"/>
                </a:solidFill>
                <a:latin typeface="Arial"/>
                <a:cs typeface="Arial"/>
              </a:rPr>
              <a:t> </a:t>
            </a:r>
            <a:r>
              <a:rPr lang="en-US" sz="1500" dirty="0">
                <a:solidFill>
                  <a:srgbClr val="FFFFFF"/>
                </a:solidFill>
                <a:effectLst/>
                <a:latin typeface="Arial"/>
                <a:ea typeface="Times New Roman"/>
                <a:cs typeface="Arial"/>
              </a:rPr>
              <a:t>or </a:t>
            </a:r>
            <a:br>
              <a:rPr lang="en-US" sz="1500" dirty="0">
                <a:solidFill>
                  <a:srgbClr val="FFFFFF"/>
                </a:solidFill>
                <a:effectLst/>
                <a:latin typeface="Arial"/>
                <a:ea typeface="Times New Roman"/>
                <a:cs typeface="Arial"/>
              </a:rPr>
            </a:br>
            <a:r>
              <a:rPr lang="en-US" sz="1500" dirty="0">
                <a:solidFill>
                  <a:srgbClr val="FFFFFF"/>
                </a:solidFill>
                <a:effectLst/>
                <a:latin typeface="Arial"/>
                <a:ea typeface="Times New Roman"/>
                <a:cs typeface="Arial"/>
              </a:rPr>
              <a:t>e-mail m</a:t>
            </a:r>
            <a:r>
              <a:rPr lang="en-US" sz="1500" dirty="0">
                <a:solidFill>
                  <a:srgbClr val="FFFFFF"/>
                </a:solidFill>
                <a:latin typeface="Arial"/>
                <a:ea typeface="Times New Roman"/>
                <a:cs typeface="Arial"/>
              </a:rPr>
              <a:t>ichael.hatzung</a:t>
            </a:r>
            <a:r>
              <a:rPr lang="en-US" sz="1500" dirty="0">
                <a:solidFill>
                  <a:srgbClr val="FFFFFF"/>
                </a:solidFill>
                <a:effectLst/>
                <a:latin typeface="Arial"/>
                <a:ea typeface="Times New Roman"/>
                <a:cs typeface="Arial"/>
              </a:rPr>
              <a:t>@wels.net</a:t>
            </a:r>
            <a:endParaRPr lang="en-US" sz="1500" dirty="0">
              <a:solidFill>
                <a:srgbClr val="FFFFFF"/>
              </a:solidFill>
              <a:latin typeface="Arial"/>
              <a:cs typeface="Arial"/>
            </a:endParaRPr>
          </a:p>
        </p:txBody>
      </p:sp>
    </p:spTree>
    <p:extLst>
      <p:ext uri="{BB962C8B-B14F-4D97-AF65-F5344CB8AC3E}">
        <p14:creationId xmlns:p14="http://schemas.microsoft.com/office/powerpoint/2010/main" val="4152755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p:tgtEl>
                                          <p:spTgt spid="8"/>
                                        </p:tgtEl>
                                        <p:attrNameLst>
                                          <p:attrName>ppt_y</p:attrName>
                                        </p:attrNameLst>
                                      </p:cBhvr>
                                      <p:tavLst>
                                        <p:tav tm="0">
                                          <p:val>
                                            <p:strVal val="#ppt_y+#ppt_h*1.125000"/>
                                          </p:val>
                                        </p:tav>
                                        <p:tav tm="100000">
                                          <p:val>
                                            <p:strVal val="#ppt_y"/>
                                          </p:val>
                                        </p:tav>
                                      </p:tavLst>
                                    </p:anim>
                                    <p:animEffect transition="in" filter="wipe(up)">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06D3918-EE19-4843-BD3D-73006E9F4325}"/>
              </a:ext>
            </a:extLst>
          </p:cNvPr>
          <p:cNvSpPr txBox="1">
            <a:spLocks/>
          </p:cNvSpPr>
          <p:nvPr/>
        </p:nvSpPr>
        <p:spPr>
          <a:xfrm>
            <a:off x="3316504" y="1920939"/>
            <a:ext cx="5489024" cy="1899947"/>
          </a:xfrm>
          <a:prstGeom prst="rect">
            <a:avLst/>
          </a:prstGeom>
        </p:spPr>
        <p:txBody>
          <a:bodyPr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000" b="1" dirty="0">
                <a:solidFill>
                  <a:srgbClr val="FFFFFF"/>
                </a:solidFill>
                <a:latin typeface="Arial"/>
                <a:cs typeface="Arial"/>
              </a:rPr>
              <a:t>Rev. Jerry </a:t>
            </a:r>
            <a:r>
              <a:rPr lang="en-US" sz="3000" b="1" dirty="0" err="1">
                <a:solidFill>
                  <a:srgbClr val="FFFFFF"/>
                </a:solidFill>
                <a:latin typeface="Arial"/>
                <a:cs typeface="Arial"/>
              </a:rPr>
              <a:t>Ewings</a:t>
            </a:r>
            <a:r>
              <a:rPr lang="en-US" sz="3000" b="1" dirty="0">
                <a:solidFill>
                  <a:srgbClr val="FFFFFF"/>
                </a:solidFill>
                <a:latin typeface="Arial"/>
                <a:cs typeface="Arial"/>
              </a:rPr>
              <a:t> </a:t>
            </a:r>
            <a:r>
              <a:rPr lang="en-US" sz="2000" dirty="0">
                <a:solidFill>
                  <a:srgbClr val="FFFFFF"/>
                </a:solidFill>
                <a:latin typeface="Arial"/>
                <a:cs typeface="Arial"/>
              </a:rPr>
              <a:t>can provide free assistance with making a planned gift to support the gospel ministry of our congregation, synod, and WELS agencies. </a:t>
            </a:r>
          </a:p>
        </p:txBody>
      </p:sp>
      <p:pic>
        <p:nvPicPr>
          <p:cNvPr id="5" name="Picture 4" descr="WELSlogo_reverse_print.eps">
            <a:extLst>
              <a:ext uri="{FF2B5EF4-FFF2-40B4-BE49-F238E27FC236}">
                <a16:creationId xmlns:a16="http://schemas.microsoft.com/office/drawing/2014/main" id="{B4EC415D-ADD6-411E-AF0F-F4203D3C42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59238" y="3936871"/>
            <a:ext cx="1346290" cy="458605"/>
          </a:xfrm>
          <a:prstGeom prst="rect">
            <a:avLst/>
          </a:prstGeom>
        </p:spPr>
      </p:pic>
      <p:sp>
        <p:nvSpPr>
          <p:cNvPr id="6" name="TextBox 5">
            <a:extLst>
              <a:ext uri="{FF2B5EF4-FFF2-40B4-BE49-F238E27FC236}">
                <a16:creationId xmlns:a16="http://schemas.microsoft.com/office/drawing/2014/main" id="{B9C02CB7-FBD1-4F50-958E-5ABD64ED8017}"/>
              </a:ext>
            </a:extLst>
          </p:cNvPr>
          <p:cNvSpPr txBox="1"/>
          <p:nvPr/>
        </p:nvSpPr>
        <p:spPr>
          <a:xfrm>
            <a:off x="3421457" y="3925854"/>
            <a:ext cx="3851762" cy="569387"/>
          </a:xfrm>
          <a:prstGeom prst="rect">
            <a:avLst/>
          </a:prstGeom>
          <a:noFill/>
        </p:spPr>
        <p:txBody>
          <a:bodyPr wrap="square" rtlCol="0">
            <a:spAutoFit/>
          </a:bodyPr>
          <a:lstStyle/>
          <a:p>
            <a:pPr algn="r"/>
            <a:r>
              <a:rPr lang="en-US" sz="1500" dirty="0">
                <a:solidFill>
                  <a:srgbClr val="FFFFFF"/>
                </a:solidFill>
                <a:latin typeface="Arial"/>
                <a:cs typeface="Arial"/>
              </a:rPr>
              <a:t>Call him at 608-630-7857</a:t>
            </a:r>
            <a:r>
              <a:rPr lang="en-US" sz="1500" b="1" dirty="0">
                <a:solidFill>
                  <a:srgbClr val="FFFFFF"/>
                </a:solidFill>
                <a:latin typeface="Arial"/>
                <a:cs typeface="Arial"/>
              </a:rPr>
              <a:t> </a:t>
            </a:r>
            <a:r>
              <a:rPr lang="en-US" sz="1500" dirty="0">
                <a:solidFill>
                  <a:srgbClr val="FFFFFF"/>
                </a:solidFill>
                <a:effectLst/>
                <a:latin typeface="Arial"/>
                <a:ea typeface="Times New Roman"/>
                <a:cs typeface="Arial"/>
              </a:rPr>
              <a:t>or </a:t>
            </a:r>
            <a:br>
              <a:rPr lang="en-US" sz="1500" dirty="0">
                <a:solidFill>
                  <a:srgbClr val="FFFFFF"/>
                </a:solidFill>
                <a:effectLst/>
                <a:latin typeface="Arial"/>
                <a:ea typeface="Times New Roman"/>
                <a:cs typeface="Arial"/>
              </a:rPr>
            </a:br>
            <a:r>
              <a:rPr lang="en-US" sz="1500" dirty="0">
                <a:solidFill>
                  <a:srgbClr val="FFFFFF"/>
                </a:solidFill>
                <a:effectLst/>
                <a:latin typeface="Arial"/>
                <a:ea typeface="Times New Roman"/>
                <a:cs typeface="Arial"/>
              </a:rPr>
              <a:t>e-mail jerry.ewings@wels.net</a:t>
            </a:r>
            <a:endParaRPr lang="en-US" sz="1500" dirty="0">
              <a:solidFill>
                <a:srgbClr val="FFFFFF"/>
              </a:solidFill>
              <a:latin typeface="Arial"/>
              <a:cs typeface="Arial"/>
            </a:endParaRPr>
          </a:p>
        </p:txBody>
      </p:sp>
      <p:sp>
        <p:nvSpPr>
          <p:cNvPr id="8" name="Title 1">
            <a:extLst>
              <a:ext uri="{FF2B5EF4-FFF2-40B4-BE49-F238E27FC236}">
                <a16:creationId xmlns:a16="http://schemas.microsoft.com/office/drawing/2014/main" id="{92500B33-651E-E0BC-DEC1-898C4C8BB9D3}"/>
              </a:ext>
            </a:extLst>
          </p:cNvPr>
          <p:cNvSpPr txBox="1">
            <a:spLocks/>
          </p:cNvSpPr>
          <p:nvPr/>
        </p:nvSpPr>
        <p:spPr>
          <a:xfrm>
            <a:off x="3468904" y="2073339"/>
            <a:ext cx="5489024" cy="1899947"/>
          </a:xfrm>
          <a:prstGeom prst="rect">
            <a:avLst/>
          </a:prstGeom>
        </p:spPr>
        <p:txBody>
          <a:bodyPr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000" b="1">
                <a:solidFill>
                  <a:srgbClr val="FFFFFF"/>
                </a:solidFill>
                <a:latin typeface="Arial"/>
                <a:cs typeface="Arial"/>
              </a:rPr>
              <a:t>Rev. Michael Hatzung </a:t>
            </a:r>
            <a:r>
              <a:rPr lang="en-US" sz="2000">
                <a:solidFill>
                  <a:srgbClr val="FFFFFF"/>
                </a:solidFill>
                <a:latin typeface="Arial"/>
                <a:cs typeface="Arial"/>
              </a:rPr>
              <a:t>can provide free assistance with making a planned gift to support the gospel ministry of our congregation, synod, and WELS agencies. </a:t>
            </a:r>
            <a:endParaRPr lang="en-US" sz="2000" dirty="0">
              <a:solidFill>
                <a:srgbClr val="FFFFFF"/>
              </a:solidFill>
              <a:latin typeface="Arial"/>
              <a:cs typeface="Arial"/>
            </a:endParaRPr>
          </a:p>
        </p:txBody>
      </p:sp>
      <p:pic>
        <p:nvPicPr>
          <p:cNvPr id="9" name="Picture 8" descr="WELSlogo_reverse_print.eps">
            <a:extLst>
              <a:ext uri="{FF2B5EF4-FFF2-40B4-BE49-F238E27FC236}">
                <a16:creationId xmlns:a16="http://schemas.microsoft.com/office/drawing/2014/main" id="{155591B4-24DE-1213-F52F-165C2E1885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11638" y="4089271"/>
            <a:ext cx="1346290" cy="458605"/>
          </a:xfrm>
          <a:prstGeom prst="rect">
            <a:avLst/>
          </a:prstGeom>
        </p:spPr>
      </p:pic>
      <p:sp>
        <p:nvSpPr>
          <p:cNvPr id="10" name="TextBox 9">
            <a:extLst>
              <a:ext uri="{FF2B5EF4-FFF2-40B4-BE49-F238E27FC236}">
                <a16:creationId xmlns:a16="http://schemas.microsoft.com/office/drawing/2014/main" id="{593AE280-902D-8EB8-4AA2-1D8044AB8B85}"/>
              </a:ext>
            </a:extLst>
          </p:cNvPr>
          <p:cNvSpPr txBox="1"/>
          <p:nvPr/>
        </p:nvSpPr>
        <p:spPr>
          <a:xfrm>
            <a:off x="3573857" y="4078254"/>
            <a:ext cx="3851762" cy="569387"/>
          </a:xfrm>
          <a:prstGeom prst="rect">
            <a:avLst/>
          </a:prstGeom>
          <a:noFill/>
        </p:spPr>
        <p:txBody>
          <a:bodyPr wrap="square" rtlCol="0">
            <a:spAutoFit/>
          </a:bodyPr>
          <a:lstStyle/>
          <a:p>
            <a:pPr algn="r"/>
            <a:r>
              <a:rPr lang="en-US" sz="1500" dirty="0">
                <a:solidFill>
                  <a:srgbClr val="FFFFFF"/>
                </a:solidFill>
                <a:latin typeface="Arial"/>
                <a:cs typeface="Arial"/>
              </a:rPr>
              <a:t>Call him at 612-280-4491</a:t>
            </a:r>
            <a:r>
              <a:rPr lang="en-US" sz="1500" b="1" dirty="0">
                <a:solidFill>
                  <a:srgbClr val="FFFFFF"/>
                </a:solidFill>
                <a:latin typeface="Arial"/>
                <a:cs typeface="Arial"/>
              </a:rPr>
              <a:t> </a:t>
            </a:r>
            <a:r>
              <a:rPr lang="en-US" sz="1500" dirty="0">
                <a:solidFill>
                  <a:srgbClr val="FFFFFF"/>
                </a:solidFill>
                <a:effectLst/>
                <a:latin typeface="Arial"/>
                <a:ea typeface="Times New Roman"/>
                <a:cs typeface="Arial"/>
              </a:rPr>
              <a:t>or </a:t>
            </a:r>
            <a:br>
              <a:rPr lang="en-US" sz="1500" dirty="0">
                <a:solidFill>
                  <a:srgbClr val="FFFFFF"/>
                </a:solidFill>
                <a:effectLst/>
                <a:latin typeface="Arial"/>
                <a:ea typeface="Times New Roman"/>
                <a:cs typeface="Arial"/>
              </a:rPr>
            </a:br>
            <a:r>
              <a:rPr lang="en-US" sz="1500" dirty="0">
                <a:solidFill>
                  <a:srgbClr val="FFFFFF"/>
                </a:solidFill>
                <a:effectLst/>
                <a:latin typeface="Arial"/>
                <a:ea typeface="Times New Roman"/>
                <a:cs typeface="Arial"/>
              </a:rPr>
              <a:t>e-mail m</a:t>
            </a:r>
            <a:r>
              <a:rPr lang="en-US" sz="1500" dirty="0">
                <a:solidFill>
                  <a:srgbClr val="FFFFFF"/>
                </a:solidFill>
                <a:latin typeface="Arial"/>
                <a:ea typeface="Times New Roman"/>
                <a:cs typeface="Arial"/>
              </a:rPr>
              <a:t>ichael.hatzung</a:t>
            </a:r>
            <a:r>
              <a:rPr lang="en-US" sz="1500" dirty="0">
                <a:solidFill>
                  <a:srgbClr val="FFFFFF"/>
                </a:solidFill>
                <a:effectLst/>
                <a:latin typeface="Arial"/>
                <a:ea typeface="Times New Roman"/>
                <a:cs typeface="Arial"/>
              </a:rPr>
              <a:t>@wels.net</a:t>
            </a:r>
            <a:endParaRPr lang="en-US" sz="1500" dirty="0">
              <a:solidFill>
                <a:srgbClr val="FFFFFF"/>
              </a:solidFill>
              <a:latin typeface="Arial"/>
              <a:cs typeface="Arial"/>
            </a:endParaRPr>
          </a:p>
        </p:txBody>
      </p:sp>
      <p:pic>
        <p:nvPicPr>
          <p:cNvPr id="3" name="Picture 2" descr="A person in a suit and tie&#10;&#10;Description automatically generated with medium confidence">
            <a:extLst>
              <a:ext uri="{FF2B5EF4-FFF2-40B4-BE49-F238E27FC236}">
                <a16:creationId xmlns:a16="http://schemas.microsoft.com/office/drawing/2014/main" id="{B9722067-06FA-7873-3B8E-4840B25FE6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sp>
        <p:nvSpPr>
          <p:cNvPr id="11" name="Title 1">
            <a:extLst>
              <a:ext uri="{FF2B5EF4-FFF2-40B4-BE49-F238E27FC236}">
                <a16:creationId xmlns:a16="http://schemas.microsoft.com/office/drawing/2014/main" id="{8B7EE977-2B97-031B-AC7A-F289FCF9E003}"/>
              </a:ext>
            </a:extLst>
          </p:cNvPr>
          <p:cNvSpPr txBox="1">
            <a:spLocks/>
          </p:cNvSpPr>
          <p:nvPr/>
        </p:nvSpPr>
        <p:spPr>
          <a:xfrm>
            <a:off x="3418096" y="1980196"/>
            <a:ext cx="5489024" cy="1899947"/>
          </a:xfrm>
          <a:prstGeom prst="rect">
            <a:avLst/>
          </a:prstGeom>
        </p:spPr>
        <p:txBody>
          <a:bodyPr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000" b="1" dirty="0">
                <a:solidFill>
                  <a:srgbClr val="FFFFFF"/>
                </a:solidFill>
                <a:latin typeface="Arial"/>
                <a:cs typeface="Arial"/>
              </a:rPr>
              <a:t>Mr. Terry Helton </a:t>
            </a:r>
            <a:r>
              <a:rPr lang="en-US" sz="2000" dirty="0">
                <a:solidFill>
                  <a:srgbClr val="FFFFFF"/>
                </a:solidFill>
                <a:latin typeface="Arial"/>
                <a:cs typeface="Arial"/>
              </a:rPr>
              <a:t>can provide free assistance with making a planned gift to support the gospel ministry of our congregation, synod, and WELS-affiliated ministries. </a:t>
            </a:r>
          </a:p>
        </p:txBody>
      </p:sp>
      <p:pic>
        <p:nvPicPr>
          <p:cNvPr id="12" name="Picture 11" descr="WELSlogo_reverse_print.eps">
            <a:extLst>
              <a:ext uri="{FF2B5EF4-FFF2-40B4-BE49-F238E27FC236}">
                <a16:creationId xmlns:a16="http://schemas.microsoft.com/office/drawing/2014/main" id="{40037C65-76E5-1197-CA6B-17B0A0BC84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0830" y="3996128"/>
            <a:ext cx="1346290" cy="458605"/>
          </a:xfrm>
          <a:prstGeom prst="rect">
            <a:avLst/>
          </a:prstGeom>
        </p:spPr>
      </p:pic>
      <p:sp>
        <p:nvSpPr>
          <p:cNvPr id="13" name="TextBox 12">
            <a:extLst>
              <a:ext uri="{FF2B5EF4-FFF2-40B4-BE49-F238E27FC236}">
                <a16:creationId xmlns:a16="http://schemas.microsoft.com/office/drawing/2014/main" id="{34A18E25-E607-A90D-B137-44AB73A58380}"/>
              </a:ext>
            </a:extLst>
          </p:cNvPr>
          <p:cNvSpPr txBox="1"/>
          <p:nvPr/>
        </p:nvSpPr>
        <p:spPr>
          <a:xfrm>
            <a:off x="3523049" y="3985111"/>
            <a:ext cx="3851762" cy="569387"/>
          </a:xfrm>
          <a:prstGeom prst="rect">
            <a:avLst/>
          </a:prstGeom>
          <a:noFill/>
        </p:spPr>
        <p:txBody>
          <a:bodyPr wrap="square" rtlCol="0">
            <a:spAutoFit/>
          </a:bodyPr>
          <a:lstStyle/>
          <a:p>
            <a:pPr algn="r"/>
            <a:r>
              <a:rPr lang="en-US" sz="1500" dirty="0">
                <a:solidFill>
                  <a:srgbClr val="FFFFFF"/>
                </a:solidFill>
                <a:latin typeface="Arial"/>
                <a:cs typeface="Arial"/>
              </a:rPr>
              <a:t>Call him at 262-945-1563</a:t>
            </a:r>
            <a:r>
              <a:rPr lang="en-US" sz="1500" b="1" dirty="0">
                <a:solidFill>
                  <a:srgbClr val="FFFFFF"/>
                </a:solidFill>
                <a:latin typeface="Arial"/>
                <a:cs typeface="Arial"/>
              </a:rPr>
              <a:t> </a:t>
            </a:r>
            <a:r>
              <a:rPr lang="en-US" sz="1500" dirty="0">
                <a:solidFill>
                  <a:srgbClr val="FFFFFF"/>
                </a:solidFill>
                <a:effectLst/>
                <a:latin typeface="Arial"/>
                <a:ea typeface="Times New Roman"/>
                <a:cs typeface="Arial"/>
              </a:rPr>
              <a:t>or </a:t>
            </a:r>
            <a:br>
              <a:rPr lang="en-US" sz="1500" dirty="0">
                <a:solidFill>
                  <a:srgbClr val="FFFFFF"/>
                </a:solidFill>
                <a:effectLst/>
                <a:latin typeface="Arial"/>
                <a:ea typeface="Times New Roman"/>
                <a:cs typeface="Arial"/>
              </a:rPr>
            </a:br>
            <a:r>
              <a:rPr lang="en-US" sz="1500" dirty="0">
                <a:solidFill>
                  <a:srgbClr val="FFFFFF"/>
                </a:solidFill>
                <a:effectLst/>
                <a:latin typeface="Arial"/>
                <a:ea typeface="Times New Roman"/>
                <a:cs typeface="Arial"/>
              </a:rPr>
              <a:t>e-mail terry.helton@wels.net</a:t>
            </a:r>
            <a:endParaRPr lang="en-US" sz="1500" dirty="0">
              <a:solidFill>
                <a:srgbClr val="FFFFFF"/>
              </a:solidFill>
              <a:latin typeface="Arial"/>
              <a:cs typeface="Arial"/>
            </a:endParaRPr>
          </a:p>
        </p:txBody>
      </p:sp>
    </p:spTree>
    <p:extLst>
      <p:ext uri="{BB962C8B-B14F-4D97-AF65-F5344CB8AC3E}">
        <p14:creationId xmlns:p14="http://schemas.microsoft.com/office/powerpoint/2010/main" val="538607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p:tgtEl>
                                          <p:spTgt spid="8"/>
                                        </p:tgtEl>
                                        <p:attrNameLst>
                                          <p:attrName>ppt_y</p:attrName>
                                        </p:attrNameLst>
                                      </p:cBhvr>
                                      <p:tavLst>
                                        <p:tav tm="0">
                                          <p:val>
                                            <p:strVal val="#ppt_y+#ppt_h*1.125000"/>
                                          </p:val>
                                        </p:tav>
                                        <p:tav tm="100000">
                                          <p:val>
                                            <p:strVal val="#ppt_y"/>
                                          </p:val>
                                        </p:tav>
                                      </p:tavLst>
                                    </p:anim>
                                    <p:animEffect transition="in" filter="wipe(up)">
                                      <p:cBhvr>
                                        <p:cTn id="13" dur="500"/>
                                        <p:tgtEl>
                                          <p:spTgt spid="8"/>
                                        </p:tgtEl>
                                      </p:cBhvr>
                                    </p:animEffect>
                                  </p:childTnLst>
                                </p:cTn>
                              </p:par>
                            </p:childTnLst>
                          </p:cTn>
                        </p:par>
                        <p:par>
                          <p:cTn id="14" fill="hold">
                            <p:stCondLst>
                              <p:cond delay="1000"/>
                            </p:stCondLst>
                            <p:childTnLst>
                              <p:par>
                                <p:cTn id="15" presetID="12" presetClass="entr" presetSubtype="4"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p:tgtEl>
                                          <p:spTgt spid="11"/>
                                        </p:tgtEl>
                                        <p:attrNameLst>
                                          <p:attrName>ppt_y</p:attrName>
                                        </p:attrNameLst>
                                      </p:cBhvr>
                                      <p:tavLst>
                                        <p:tav tm="0">
                                          <p:val>
                                            <p:strVal val="#ppt_y+#ppt_h*1.125000"/>
                                          </p:val>
                                        </p:tav>
                                        <p:tav tm="100000">
                                          <p:val>
                                            <p:strVal val="#ppt_y"/>
                                          </p:val>
                                        </p:tav>
                                      </p:tavLst>
                                    </p:anim>
                                    <p:animEffect transition="in" filter="wipe(up)">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Content Placeholder 8" descr="Graphical user interface&#10;&#10;Description automatically generated">
            <a:extLst>
              <a:ext uri="{FF2B5EF4-FFF2-40B4-BE49-F238E27FC236}">
                <a16:creationId xmlns:a16="http://schemas.microsoft.com/office/drawing/2014/main" id="{28CBC60D-A063-4403-B6D3-45873BF432B5}"/>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a:stretch/>
        </p:blipFill>
        <p:spPr>
          <a:xfrm>
            <a:off x="20" y="961"/>
            <a:ext cx="9143980" cy="5142539"/>
          </a:xfrm>
          <a:prstGeom prst="rect">
            <a:avLst/>
          </a:prstGeom>
        </p:spPr>
      </p:pic>
      <p:sp>
        <p:nvSpPr>
          <p:cNvPr id="11" name="Title 1">
            <a:extLst>
              <a:ext uri="{FF2B5EF4-FFF2-40B4-BE49-F238E27FC236}">
                <a16:creationId xmlns:a16="http://schemas.microsoft.com/office/drawing/2014/main" id="{A476603C-3AC1-4B0E-8985-11AD212CACE0}"/>
              </a:ext>
            </a:extLst>
          </p:cNvPr>
          <p:cNvSpPr txBox="1">
            <a:spLocks/>
          </p:cNvSpPr>
          <p:nvPr/>
        </p:nvSpPr>
        <p:spPr>
          <a:xfrm>
            <a:off x="3316504" y="1920939"/>
            <a:ext cx="5489024" cy="1899947"/>
          </a:xfrm>
          <a:prstGeom prst="rect">
            <a:avLst/>
          </a:prstGeom>
        </p:spPr>
        <p:txBody>
          <a:bodyPr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000" b="1" dirty="0">
                <a:solidFill>
                  <a:srgbClr val="FFFFFF"/>
                </a:solidFill>
                <a:latin typeface="Arial"/>
                <a:cs typeface="Arial"/>
              </a:rPr>
              <a:t>Rev. Jonathan Kehren </a:t>
            </a:r>
            <a:r>
              <a:rPr lang="en-US" sz="2000" dirty="0">
                <a:solidFill>
                  <a:srgbClr val="FFFFFF"/>
                </a:solidFill>
                <a:latin typeface="Arial"/>
                <a:cs typeface="Arial"/>
              </a:rPr>
              <a:t>can provide free assistance with making a planned gift to support the gospel ministry of our congregation, synod, and WELS-affiliated ministries. </a:t>
            </a:r>
          </a:p>
        </p:txBody>
      </p:sp>
      <p:pic>
        <p:nvPicPr>
          <p:cNvPr id="12" name="Picture 11" descr="WELSlogo_reverse_print.eps">
            <a:extLst>
              <a:ext uri="{FF2B5EF4-FFF2-40B4-BE49-F238E27FC236}">
                <a16:creationId xmlns:a16="http://schemas.microsoft.com/office/drawing/2014/main" id="{4F61B1A7-66AE-448C-A2C9-64672EAA1F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59238" y="3936871"/>
            <a:ext cx="1346290" cy="458605"/>
          </a:xfrm>
          <a:prstGeom prst="rect">
            <a:avLst/>
          </a:prstGeom>
        </p:spPr>
      </p:pic>
      <p:sp>
        <p:nvSpPr>
          <p:cNvPr id="13" name="TextBox 12">
            <a:extLst>
              <a:ext uri="{FF2B5EF4-FFF2-40B4-BE49-F238E27FC236}">
                <a16:creationId xmlns:a16="http://schemas.microsoft.com/office/drawing/2014/main" id="{DB768917-C8AC-4DC5-A3B1-FBDDD713B5E6}"/>
              </a:ext>
            </a:extLst>
          </p:cNvPr>
          <p:cNvSpPr txBox="1"/>
          <p:nvPr/>
        </p:nvSpPr>
        <p:spPr>
          <a:xfrm>
            <a:off x="3421457" y="3925854"/>
            <a:ext cx="3851762" cy="569387"/>
          </a:xfrm>
          <a:prstGeom prst="rect">
            <a:avLst/>
          </a:prstGeom>
          <a:noFill/>
        </p:spPr>
        <p:txBody>
          <a:bodyPr wrap="square" rtlCol="0">
            <a:spAutoFit/>
          </a:bodyPr>
          <a:lstStyle/>
          <a:p>
            <a:pPr algn="r"/>
            <a:r>
              <a:rPr lang="en-US" sz="1500" dirty="0">
                <a:solidFill>
                  <a:srgbClr val="FFFFFF"/>
                </a:solidFill>
                <a:latin typeface="Arial"/>
                <a:cs typeface="Arial"/>
              </a:rPr>
              <a:t>Call him at 312-315-5958</a:t>
            </a:r>
            <a:r>
              <a:rPr lang="en-US" sz="1500" b="1" dirty="0">
                <a:solidFill>
                  <a:srgbClr val="FFFFFF"/>
                </a:solidFill>
                <a:latin typeface="Arial"/>
                <a:cs typeface="Arial"/>
              </a:rPr>
              <a:t> </a:t>
            </a:r>
            <a:r>
              <a:rPr lang="en-US" sz="1500" dirty="0">
                <a:solidFill>
                  <a:srgbClr val="FFFFFF"/>
                </a:solidFill>
                <a:effectLst/>
                <a:latin typeface="Arial"/>
                <a:ea typeface="Times New Roman"/>
                <a:cs typeface="Arial"/>
              </a:rPr>
              <a:t>or </a:t>
            </a:r>
            <a:br>
              <a:rPr lang="en-US" sz="1500" dirty="0">
                <a:solidFill>
                  <a:srgbClr val="FFFFFF"/>
                </a:solidFill>
                <a:effectLst/>
                <a:latin typeface="Arial"/>
                <a:ea typeface="Times New Roman"/>
                <a:cs typeface="Arial"/>
              </a:rPr>
            </a:br>
            <a:r>
              <a:rPr lang="en-US" sz="1500" dirty="0">
                <a:solidFill>
                  <a:srgbClr val="FFFFFF"/>
                </a:solidFill>
                <a:effectLst/>
                <a:latin typeface="Arial"/>
                <a:ea typeface="Times New Roman"/>
                <a:cs typeface="Arial"/>
              </a:rPr>
              <a:t>e-mail jon.kehren@wels.net</a:t>
            </a:r>
            <a:endParaRPr lang="en-US" sz="1500" dirty="0">
              <a:solidFill>
                <a:srgbClr val="FFFFFF"/>
              </a:solidFill>
              <a:latin typeface="Arial"/>
              <a:cs typeface="Arial"/>
            </a:endParaRPr>
          </a:p>
        </p:txBody>
      </p:sp>
    </p:spTree>
    <p:extLst>
      <p:ext uri="{BB962C8B-B14F-4D97-AF65-F5344CB8AC3E}">
        <p14:creationId xmlns:p14="http://schemas.microsoft.com/office/powerpoint/2010/main" val="3743129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in a suit and tie&#10;&#10;Description automatically generated">
            <a:extLst>
              <a:ext uri="{FF2B5EF4-FFF2-40B4-BE49-F238E27FC236}">
                <a16:creationId xmlns:a16="http://schemas.microsoft.com/office/drawing/2014/main" id="{59317B91-4D1F-159A-228E-3E2EDEB8D3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sp>
        <p:nvSpPr>
          <p:cNvPr id="4" name="Title 1">
            <a:extLst>
              <a:ext uri="{FF2B5EF4-FFF2-40B4-BE49-F238E27FC236}">
                <a16:creationId xmlns:a16="http://schemas.microsoft.com/office/drawing/2014/main" id="{29D3BA07-B5C8-B7C0-8FBB-E36F462FA1A6}"/>
              </a:ext>
            </a:extLst>
          </p:cNvPr>
          <p:cNvSpPr txBox="1">
            <a:spLocks/>
          </p:cNvSpPr>
          <p:nvPr/>
        </p:nvSpPr>
        <p:spPr>
          <a:xfrm>
            <a:off x="3316504" y="1920939"/>
            <a:ext cx="5489024" cy="1899947"/>
          </a:xfrm>
          <a:prstGeom prst="rect">
            <a:avLst/>
          </a:prstGeom>
        </p:spPr>
        <p:txBody>
          <a:bodyPr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000" b="1" dirty="0">
                <a:solidFill>
                  <a:srgbClr val="FFFFFF"/>
                </a:solidFill>
                <a:latin typeface="Arial"/>
                <a:cs typeface="Arial"/>
              </a:rPr>
              <a:t>Mr. Ralph LePore </a:t>
            </a:r>
            <a:r>
              <a:rPr lang="en-US" sz="2000" dirty="0">
                <a:solidFill>
                  <a:srgbClr val="FFFFFF"/>
                </a:solidFill>
                <a:latin typeface="Arial"/>
                <a:cs typeface="Arial"/>
              </a:rPr>
              <a:t>can provide free assistance with making a planned gift to support the gospel ministry of our congregation, synod, and WELS-affiliated ministries. </a:t>
            </a:r>
          </a:p>
        </p:txBody>
      </p:sp>
      <p:pic>
        <p:nvPicPr>
          <p:cNvPr id="5" name="Picture 4" descr="WELSlogo_reverse_print.eps">
            <a:extLst>
              <a:ext uri="{FF2B5EF4-FFF2-40B4-BE49-F238E27FC236}">
                <a16:creationId xmlns:a16="http://schemas.microsoft.com/office/drawing/2014/main" id="{4FD9FD33-5D8A-C9E1-3C70-5A991C3602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59238" y="3936871"/>
            <a:ext cx="1346290" cy="458605"/>
          </a:xfrm>
          <a:prstGeom prst="rect">
            <a:avLst/>
          </a:prstGeom>
        </p:spPr>
      </p:pic>
      <p:sp>
        <p:nvSpPr>
          <p:cNvPr id="6" name="TextBox 5">
            <a:extLst>
              <a:ext uri="{FF2B5EF4-FFF2-40B4-BE49-F238E27FC236}">
                <a16:creationId xmlns:a16="http://schemas.microsoft.com/office/drawing/2014/main" id="{F6E03C89-1900-AABE-8ABD-8EFD72B811CF}"/>
              </a:ext>
            </a:extLst>
          </p:cNvPr>
          <p:cNvSpPr txBox="1"/>
          <p:nvPr/>
        </p:nvSpPr>
        <p:spPr>
          <a:xfrm>
            <a:off x="3421457" y="3925854"/>
            <a:ext cx="3851762" cy="569387"/>
          </a:xfrm>
          <a:prstGeom prst="rect">
            <a:avLst/>
          </a:prstGeom>
          <a:noFill/>
        </p:spPr>
        <p:txBody>
          <a:bodyPr wrap="square" rtlCol="0">
            <a:spAutoFit/>
          </a:bodyPr>
          <a:lstStyle/>
          <a:p>
            <a:pPr algn="r"/>
            <a:r>
              <a:rPr lang="en-US" sz="1500" dirty="0">
                <a:solidFill>
                  <a:srgbClr val="FFFFFF"/>
                </a:solidFill>
                <a:latin typeface="Arial"/>
                <a:cs typeface="Arial"/>
              </a:rPr>
              <a:t>Call him at 702-587-3874</a:t>
            </a:r>
            <a:r>
              <a:rPr lang="en-US" sz="1500" b="1" dirty="0">
                <a:solidFill>
                  <a:srgbClr val="FFFFFF"/>
                </a:solidFill>
                <a:latin typeface="Arial"/>
                <a:cs typeface="Arial"/>
              </a:rPr>
              <a:t> </a:t>
            </a:r>
            <a:r>
              <a:rPr lang="en-US" sz="1500" dirty="0">
                <a:solidFill>
                  <a:srgbClr val="FFFFFF"/>
                </a:solidFill>
                <a:effectLst/>
                <a:latin typeface="Arial"/>
                <a:ea typeface="Times New Roman"/>
                <a:cs typeface="Arial"/>
              </a:rPr>
              <a:t>or </a:t>
            </a:r>
            <a:br>
              <a:rPr lang="en-US" sz="1500" dirty="0">
                <a:solidFill>
                  <a:srgbClr val="FFFFFF"/>
                </a:solidFill>
                <a:effectLst/>
                <a:latin typeface="Arial"/>
                <a:ea typeface="Times New Roman"/>
                <a:cs typeface="Arial"/>
              </a:rPr>
            </a:br>
            <a:r>
              <a:rPr lang="en-US" sz="1500" dirty="0">
                <a:solidFill>
                  <a:srgbClr val="FFFFFF"/>
                </a:solidFill>
                <a:effectLst/>
                <a:latin typeface="Arial"/>
                <a:ea typeface="Times New Roman"/>
                <a:cs typeface="Arial"/>
              </a:rPr>
              <a:t>e-mail ralph.lepore@wels.net</a:t>
            </a:r>
            <a:endParaRPr lang="en-US" sz="1500" dirty="0">
              <a:solidFill>
                <a:srgbClr val="FFFFFF"/>
              </a:solidFill>
              <a:latin typeface="Arial"/>
              <a:cs typeface="Arial"/>
            </a:endParaRPr>
          </a:p>
        </p:txBody>
      </p:sp>
    </p:spTree>
    <p:extLst>
      <p:ext uri="{BB962C8B-B14F-4D97-AF65-F5344CB8AC3E}">
        <p14:creationId xmlns:p14="http://schemas.microsoft.com/office/powerpoint/2010/main" val="2977657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AE19A3F-20AD-4082-8202-91ACAF121780}"/>
              </a:ext>
            </a:extLst>
          </p:cNvPr>
          <p:cNvSpPr txBox="1">
            <a:spLocks/>
          </p:cNvSpPr>
          <p:nvPr/>
        </p:nvSpPr>
        <p:spPr>
          <a:xfrm>
            <a:off x="3316504" y="1920939"/>
            <a:ext cx="5489024" cy="1899947"/>
          </a:xfrm>
          <a:prstGeom prst="rect">
            <a:avLst/>
          </a:prstGeom>
        </p:spPr>
        <p:txBody>
          <a:bodyPr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000" b="1" dirty="0">
                <a:solidFill>
                  <a:srgbClr val="FFFFFF"/>
                </a:solidFill>
                <a:latin typeface="Arial"/>
                <a:cs typeface="Arial"/>
              </a:rPr>
              <a:t>Mr. Scott Wagner </a:t>
            </a:r>
            <a:r>
              <a:rPr lang="en-US" sz="2000" dirty="0">
                <a:solidFill>
                  <a:srgbClr val="FFFFFF"/>
                </a:solidFill>
                <a:latin typeface="Arial"/>
                <a:cs typeface="Arial"/>
              </a:rPr>
              <a:t>can provide free assistance with making a planned gift to support the gospel ministry of our congregation, synod, and WELS agencies. </a:t>
            </a:r>
          </a:p>
        </p:txBody>
      </p:sp>
      <p:pic>
        <p:nvPicPr>
          <p:cNvPr id="5" name="Picture 4" descr="WELSlogo_reverse_print.eps">
            <a:extLst>
              <a:ext uri="{FF2B5EF4-FFF2-40B4-BE49-F238E27FC236}">
                <a16:creationId xmlns:a16="http://schemas.microsoft.com/office/drawing/2014/main" id="{3857866F-06D5-4179-B254-BDCA89BC3D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59238" y="3936871"/>
            <a:ext cx="1346290" cy="458605"/>
          </a:xfrm>
          <a:prstGeom prst="rect">
            <a:avLst/>
          </a:prstGeom>
        </p:spPr>
      </p:pic>
      <p:sp>
        <p:nvSpPr>
          <p:cNvPr id="6" name="TextBox 5">
            <a:extLst>
              <a:ext uri="{FF2B5EF4-FFF2-40B4-BE49-F238E27FC236}">
                <a16:creationId xmlns:a16="http://schemas.microsoft.com/office/drawing/2014/main" id="{D42F2D2D-29A8-49B7-9636-FD6ECE59B2B9}"/>
              </a:ext>
            </a:extLst>
          </p:cNvPr>
          <p:cNvSpPr txBox="1"/>
          <p:nvPr/>
        </p:nvSpPr>
        <p:spPr>
          <a:xfrm>
            <a:off x="3421457" y="3925854"/>
            <a:ext cx="3851762" cy="569387"/>
          </a:xfrm>
          <a:prstGeom prst="rect">
            <a:avLst/>
          </a:prstGeom>
          <a:noFill/>
        </p:spPr>
        <p:txBody>
          <a:bodyPr wrap="square" rtlCol="0">
            <a:spAutoFit/>
          </a:bodyPr>
          <a:lstStyle/>
          <a:p>
            <a:pPr algn="r"/>
            <a:r>
              <a:rPr lang="en-US" sz="1500" dirty="0">
                <a:solidFill>
                  <a:srgbClr val="FFFFFF"/>
                </a:solidFill>
                <a:latin typeface="Arial"/>
                <a:cs typeface="Arial"/>
              </a:rPr>
              <a:t>Call him at 605-231-7402</a:t>
            </a:r>
            <a:r>
              <a:rPr lang="en-US" sz="1500" b="1" dirty="0">
                <a:solidFill>
                  <a:srgbClr val="FFFFFF"/>
                </a:solidFill>
                <a:latin typeface="Arial"/>
                <a:cs typeface="Arial"/>
              </a:rPr>
              <a:t> </a:t>
            </a:r>
            <a:r>
              <a:rPr lang="en-US" sz="1500" dirty="0">
                <a:solidFill>
                  <a:srgbClr val="FFFFFF"/>
                </a:solidFill>
                <a:effectLst/>
                <a:latin typeface="Arial"/>
                <a:ea typeface="Times New Roman"/>
                <a:cs typeface="Arial"/>
              </a:rPr>
              <a:t>or </a:t>
            </a:r>
            <a:br>
              <a:rPr lang="en-US" sz="1500" dirty="0">
                <a:solidFill>
                  <a:srgbClr val="FFFFFF"/>
                </a:solidFill>
                <a:effectLst/>
                <a:latin typeface="Arial"/>
                <a:ea typeface="Times New Roman"/>
                <a:cs typeface="Arial"/>
              </a:rPr>
            </a:br>
            <a:r>
              <a:rPr lang="en-US" sz="1500" dirty="0">
                <a:solidFill>
                  <a:srgbClr val="FFFFFF"/>
                </a:solidFill>
                <a:effectLst/>
                <a:latin typeface="Arial"/>
                <a:ea typeface="Times New Roman"/>
                <a:cs typeface="Arial"/>
              </a:rPr>
              <a:t>e-mail scott.wagner@wels.net</a:t>
            </a:r>
            <a:endParaRPr lang="en-US" sz="1500" dirty="0">
              <a:solidFill>
                <a:srgbClr val="FFFFFF"/>
              </a:solidFill>
              <a:latin typeface="Arial"/>
              <a:cs typeface="Arial"/>
            </a:endParaRPr>
          </a:p>
        </p:txBody>
      </p:sp>
      <p:pic>
        <p:nvPicPr>
          <p:cNvPr id="7" name="Picture 6" descr="Graphical user interface&#10;&#10;Description automatically generated">
            <a:extLst>
              <a:ext uri="{FF2B5EF4-FFF2-40B4-BE49-F238E27FC236}">
                <a16:creationId xmlns:a16="http://schemas.microsoft.com/office/drawing/2014/main" id="{864B87A9-1380-46C4-83D3-10C2FE4B63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sp>
        <p:nvSpPr>
          <p:cNvPr id="12" name="Title 1">
            <a:extLst>
              <a:ext uri="{FF2B5EF4-FFF2-40B4-BE49-F238E27FC236}">
                <a16:creationId xmlns:a16="http://schemas.microsoft.com/office/drawing/2014/main" id="{16F733F5-4EE6-4CD2-9441-E5C7A0C475EE}"/>
              </a:ext>
            </a:extLst>
          </p:cNvPr>
          <p:cNvSpPr txBox="1">
            <a:spLocks/>
          </p:cNvSpPr>
          <p:nvPr/>
        </p:nvSpPr>
        <p:spPr>
          <a:xfrm>
            <a:off x="3319440" y="1923873"/>
            <a:ext cx="5489024" cy="1899947"/>
          </a:xfrm>
          <a:prstGeom prst="rect">
            <a:avLst/>
          </a:prstGeom>
        </p:spPr>
        <p:txBody>
          <a:bodyPr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000" b="1" dirty="0">
                <a:solidFill>
                  <a:srgbClr val="FFFFFF"/>
                </a:solidFill>
                <a:latin typeface="Arial"/>
                <a:cs typeface="Arial"/>
              </a:rPr>
              <a:t>Rev. Paul Lindhorst </a:t>
            </a:r>
            <a:r>
              <a:rPr lang="en-US" sz="2000" dirty="0">
                <a:solidFill>
                  <a:srgbClr val="FFFFFF"/>
                </a:solidFill>
                <a:latin typeface="Arial"/>
                <a:cs typeface="Arial"/>
              </a:rPr>
              <a:t>can provide free assistance with making a planned gift to support the gospel ministry of our congregation, synod, and WELS-affiliated ministries. </a:t>
            </a:r>
          </a:p>
        </p:txBody>
      </p:sp>
      <p:pic>
        <p:nvPicPr>
          <p:cNvPr id="13" name="Picture 12" descr="WELSlogo_reverse_print.eps">
            <a:extLst>
              <a:ext uri="{FF2B5EF4-FFF2-40B4-BE49-F238E27FC236}">
                <a16:creationId xmlns:a16="http://schemas.microsoft.com/office/drawing/2014/main" id="{6C9EAAFF-74A2-4D08-AC71-19C06C4694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2174" y="3939805"/>
            <a:ext cx="1346290" cy="458605"/>
          </a:xfrm>
          <a:prstGeom prst="rect">
            <a:avLst/>
          </a:prstGeom>
        </p:spPr>
      </p:pic>
      <p:sp>
        <p:nvSpPr>
          <p:cNvPr id="14" name="TextBox 13">
            <a:extLst>
              <a:ext uri="{FF2B5EF4-FFF2-40B4-BE49-F238E27FC236}">
                <a16:creationId xmlns:a16="http://schemas.microsoft.com/office/drawing/2014/main" id="{9890CB46-5A80-4FE0-8433-03F62D8D8AA6}"/>
              </a:ext>
            </a:extLst>
          </p:cNvPr>
          <p:cNvSpPr txBox="1"/>
          <p:nvPr/>
        </p:nvSpPr>
        <p:spPr>
          <a:xfrm>
            <a:off x="3424393" y="3928788"/>
            <a:ext cx="3851762" cy="569387"/>
          </a:xfrm>
          <a:prstGeom prst="rect">
            <a:avLst/>
          </a:prstGeom>
          <a:noFill/>
        </p:spPr>
        <p:txBody>
          <a:bodyPr wrap="square" rtlCol="0">
            <a:spAutoFit/>
          </a:bodyPr>
          <a:lstStyle/>
          <a:p>
            <a:pPr algn="r"/>
            <a:r>
              <a:rPr lang="en-US" sz="1500" dirty="0">
                <a:solidFill>
                  <a:srgbClr val="FFFFFF"/>
                </a:solidFill>
                <a:latin typeface="Arial"/>
                <a:cs typeface="Arial"/>
              </a:rPr>
              <a:t>Call him at 605-880-1583</a:t>
            </a:r>
            <a:r>
              <a:rPr lang="en-US" sz="1500" b="1" dirty="0">
                <a:solidFill>
                  <a:srgbClr val="FFFFFF"/>
                </a:solidFill>
                <a:latin typeface="Arial"/>
                <a:cs typeface="Arial"/>
              </a:rPr>
              <a:t> </a:t>
            </a:r>
            <a:r>
              <a:rPr lang="en-US" sz="1500" dirty="0">
                <a:solidFill>
                  <a:srgbClr val="FFFFFF"/>
                </a:solidFill>
                <a:effectLst/>
                <a:latin typeface="Arial"/>
                <a:ea typeface="Times New Roman"/>
                <a:cs typeface="Arial"/>
              </a:rPr>
              <a:t>or </a:t>
            </a:r>
            <a:br>
              <a:rPr lang="en-US" sz="1500" dirty="0">
                <a:solidFill>
                  <a:srgbClr val="FFFFFF"/>
                </a:solidFill>
                <a:effectLst/>
                <a:latin typeface="Arial"/>
                <a:ea typeface="Times New Roman"/>
                <a:cs typeface="Arial"/>
              </a:rPr>
            </a:br>
            <a:r>
              <a:rPr lang="en-US" sz="1500" dirty="0">
                <a:solidFill>
                  <a:srgbClr val="FFFFFF"/>
                </a:solidFill>
                <a:effectLst/>
                <a:latin typeface="Arial"/>
                <a:ea typeface="Times New Roman"/>
                <a:cs typeface="Arial"/>
              </a:rPr>
              <a:t>e-mail paul.lindhorst@wels.net</a:t>
            </a:r>
            <a:endParaRPr lang="en-US" sz="1500" dirty="0">
              <a:solidFill>
                <a:srgbClr val="FFFFFF"/>
              </a:solidFill>
              <a:latin typeface="Arial"/>
              <a:cs typeface="Arial"/>
            </a:endParaRPr>
          </a:p>
        </p:txBody>
      </p:sp>
    </p:spTree>
    <p:extLst>
      <p:ext uri="{BB962C8B-B14F-4D97-AF65-F5344CB8AC3E}">
        <p14:creationId xmlns:p14="http://schemas.microsoft.com/office/powerpoint/2010/main" val="3217716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p:tgtEl>
                                          <p:spTgt spid="12"/>
                                        </p:tgtEl>
                                        <p:attrNameLst>
                                          <p:attrName>ppt_y</p:attrName>
                                        </p:attrNameLst>
                                      </p:cBhvr>
                                      <p:tavLst>
                                        <p:tav tm="0">
                                          <p:val>
                                            <p:strVal val="#ppt_y+#ppt_h*1.125000"/>
                                          </p:val>
                                        </p:tav>
                                        <p:tav tm="100000">
                                          <p:val>
                                            <p:strVal val="#ppt_y"/>
                                          </p:val>
                                        </p:tav>
                                      </p:tavLst>
                                    </p:anim>
                                    <p:animEffect transition="in" filter="wipe(up)">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5EFCA5B-8FD4-4100-A7DA-323C4CB1B25F}"/>
              </a:ext>
            </a:extLst>
          </p:cNvPr>
          <p:cNvSpPr txBox="1">
            <a:spLocks/>
          </p:cNvSpPr>
          <p:nvPr/>
        </p:nvSpPr>
        <p:spPr>
          <a:xfrm>
            <a:off x="3316504" y="1920939"/>
            <a:ext cx="5489024" cy="1899947"/>
          </a:xfrm>
          <a:prstGeom prst="rect">
            <a:avLst/>
          </a:prstGeom>
        </p:spPr>
        <p:txBody>
          <a:bodyPr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000" b="1" dirty="0">
                <a:solidFill>
                  <a:srgbClr val="FFFFFF"/>
                </a:solidFill>
                <a:latin typeface="Arial"/>
                <a:cs typeface="Arial"/>
              </a:rPr>
              <a:t>Rev. Thomas Mielke </a:t>
            </a:r>
            <a:r>
              <a:rPr lang="en-US" sz="2000" dirty="0">
                <a:solidFill>
                  <a:srgbClr val="FFFFFF"/>
                </a:solidFill>
                <a:latin typeface="Arial"/>
                <a:cs typeface="Arial"/>
              </a:rPr>
              <a:t>can provide free assistance with making a planned gift to support the gospel ministry of our congregation, synod, and WELS-affiliated ministries.</a:t>
            </a:r>
          </a:p>
        </p:txBody>
      </p:sp>
      <p:pic>
        <p:nvPicPr>
          <p:cNvPr id="8" name="Picture 7" descr="WELSlogo_reverse_print.eps">
            <a:extLst>
              <a:ext uri="{FF2B5EF4-FFF2-40B4-BE49-F238E27FC236}">
                <a16:creationId xmlns:a16="http://schemas.microsoft.com/office/drawing/2014/main" id="{37F47B62-793A-49DA-A81A-E58E857B24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59238" y="3936871"/>
            <a:ext cx="1346290" cy="458605"/>
          </a:xfrm>
          <a:prstGeom prst="rect">
            <a:avLst/>
          </a:prstGeom>
        </p:spPr>
      </p:pic>
      <p:sp>
        <p:nvSpPr>
          <p:cNvPr id="9" name="TextBox 8">
            <a:extLst>
              <a:ext uri="{FF2B5EF4-FFF2-40B4-BE49-F238E27FC236}">
                <a16:creationId xmlns:a16="http://schemas.microsoft.com/office/drawing/2014/main" id="{5A4D906C-5D6B-4D90-B23E-E0A41C066454}"/>
              </a:ext>
            </a:extLst>
          </p:cNvPr>
          <p:cNvSpPr txBox="1"/>
          <p:nvPr/>
        </p:nvSpPr>
        <p:spPr>
          <a:xfrm>
            <a:off x="3421457" y="3925854"/>
            <a:ext cx="3851762" cy="569387"/>
          </a:xfrm>
          <a:prstGeom prst="rect">
            <a:avLst/>
          </a:prstGeom>
          <a:noFill/>
        </p:spPr>
        <p:txBody>
          <a:bodyPr wrap="square" rtlCol="0">
            <a:spAutoFit/>
          </a:bodyPr>
          <a:lstStyle/>
          <a:p>
            <a:pPr algn="r"/>
            <a:r>
              <a:rPr lang="en-US" sz="1500" dirty="0">
                <a:solidFill>
                  <a:srgbClr val="FFFFFF"/>
                </a:solidFill>
                <a:latin typeface="Arial"/>
                <a:cs typeface="Arial"/>
              </a:rPr>
              <a:t>Call him at 920-750-4803</a:t>
            </a:r>
            <a:r>
              <a:rPr lang="en-US" sz="1500" b="1" dirty="0">
                <a:solidFill>
                  <a:srgbClr val="FFFFFF"/>
                </a:solidFill>
                <a:latin typeface="Arial"/>
                <a:cs typeface="Arial"/>
              </a:rPr>
              <a:t> </a:t>
            </a:r>
            <a:r>
              <a:rPr lang="en-US" sz="1500" dirty="0">
                <a:solidFill>
                  <a:srgbClr val="FFFFFF"/>
                </a:solidFill>
                <a:effectLst/>
                <a:latin typeface="Arial"/>
                <a:ea typeface="Times New Roman"/>
                <a:cs typeface="Arial"/>
              </a:rPr>
              <a:t>or </a:t>
            </a:r>
            <a:br>
              <a:rPr lang="en-US" sz="1500" dirty="0">
                <a:solidFill>
                  <a:srgbClr val="FFFFFF"/>
                </a:solidFill>
                <a:effectLst/>
                <a:latin typeface="Arial"/>
                <a:ea typeface="Times New Roman"/>
                <a:cs typeface="Arial"/>
              </a:rPr>
            </a:br>
            <a:r>
              <a:rPr lang="en-US" sz="1500" dirty="0">
                <a:solidFill>
                  <a:srgbClr val="FFFFFF"/>
                </a:solidFill>
                <a:effectLst/>
                <a:latin typeface="Arial"/>
                <a:ea typeface="Times New Roman"/>
                <a:cs typeface="Arial"/>
              </a:rPr>
              <a:t>e-mail thomas.mielke@wels.net</a:t>
            </a:r>
            <a:endParaRPr lang="en-US" sz="1500" dirty="0">
              <a:solidFill>
                <a:srgbClr val="FFFFFF"/>
              </a:solidFill>
              <a:latin typeface="Arial"/>
              <a:cs typeface="Arial"/>
            </a:endParaRPr>
          </a:p>
        </p:txBody>
      </p:sp>
      <p:pic>
        <p:nvPicPr>
          <p:cNvPr id="6" name="Picture 5" descr="A person in a suit and tie&#10;&#10;Description automatically generated with low confidence">
            <a:extLst>
              <a:ext uri="{FF2B5EF4-FFF2-40B4-BE49-F238E27FC236}">
                <a16:creationId xmlns:a16="http://schemas.microsoft.com/office/drawing/2014/main" id="{6D70D721-B52C-05A7-B78E-F9A817D602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sp>
        <p:nvSpPr>
          <p:cNvPr id="11" name="Title 1">
            <a:extLst>
              <a:ext uri="{FF2B5EF4-FFF2-40B4-BE49-F238E27FC236}">
                <a16:creationId xmlns:a16="http://schemas.microsoft.com/office/drawing/2014/main" id="{50E14AA2-CA8D-BAF0-71CB-39463CE04CF7}"/>
              </a:ext>
            </a:extLst>
          </p:cNvPr>
          <p:cNvSpPr txBox="1">
            <a:spLocks/>
          </p:cNvSpPr>
          <p:nvPr/>
        </p:nvSpPr>
        <p:spPr>
          <a:xfrm>
            <a:off x="3240305" y="1912472"/>
            <a:ext cx="5489024" cy="1899947"/>
          </a:xfrm>
          <a:prstGeom prst="rect">
            <a:avLst/>
          </a:prstGeom>
        </p:spPr>
        <p:txBody>
          <a:bodyPr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000" b="1" dirty="0">
                <a:solidFill>
                  <a:srgbClr val="FFFFFF"/>
                </a:solidFill>
                <a:latin typeface="Arial"/>
                <a:cs typeface="Arial"/>
              </a:rPr>
              <a:t>Mr. Patrick Ruehrdanz </a:t>
            </a:r>
            <a:r>
              <a:rPr lang="en-US" sz="2000" dirty="0">
                <a:solidFill>
                  <a:srgbClr val="FFFFFF"/>
                </a:solidFill>
                <a:latin typeface="Arial"/>
                <a:cs typeface="Arial"/>
              </a:rPr>
              <a:t>can provide free assistance with making a planned gift to support the gospel ministry of our congregation, synod, and WELS-affiliated ministries.</a:t>
            </a:r>
          </a:p>
        </p:txBody>
      </p:sp>
      <p:pic>
        <p:nvPicPr>
          <p:cNvPr id="12" name="Picture 11" descr="WELSlogo_reverse_print.eps">
            <a:extLst>
              <a:ext uri="{FF2B5EF4-FFF2-40B4-BE49-F238E27FC236}">
                <a16:creationId xmlns:a16="http://schemas.microsoft.com/office/drawing/2014/main" id="{28FF914F-C7AE-A8DA-83FB-D00056F178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83039" y="3928404"/>
            <a:ext cx="1346290" cy="458605"/>
          </a:xfrm>
          <a:prstGeom prst="rect">
            <a:avLst/>
          </a:prstGeom>
        </p:spPr>
      </p:pic>
      <p:sp>
        <p:nvSpPr>
          <p:cNvPr id="13" name="TextBox 12">
            <a:extLst>
              <a:ext uri="{FF2B5EF4-FFF2-40B4-BE49-F238E27FC236}">
                <a16:creationId xmlns:a16="http://schemas.microsoft.com/office/drawing/2014/main" id="{296BEF37-653A-A0E9-C44C-2F19409432EF}"/>
              </a:ext>
            </a:extLst>
          </p:cNvPr>
          <p:cNvSpPr txBox="1"/>
          <p:nvPr/>
        </p:nvSpPr>
        <p:spPr>
          <a:xfrm>
            <a:off x="3345258" y="3917387"/>
            <a:ext cx="3851762" cy="569387"/>
          </a:xfrm>
          <a:prstGeom prst="rect">
            <a:avLst/>
          </a:prstGeom>
          <a:noFill/>
        </p:spPr>
        <p:txBody>
          <a:bodyPr wrap="square" rtlCol="0">
            <a:spAutoFit/>
          </a:bodyPr>
          <a:lstStyle/>
          <a:p>
            <a:pPr algn="r"/>
            <a:r>
              <a:rPr lang="en-US" sz="1500" dirty="0">
                <a:solidFill>
                  <a:srgbClr val="FFFFFF"/>
                </a:solidFill>
                <a:latin typeface="Arial"/>
                <a:cs typeface="Arial"/>
              </a:rPr>
              <a:t>Call him at 847-370-8812</a:t>
            </a:r>
            <a:r>
              <a:rPr lang="en-US" sz="1500" b="1" dirty="0">
                <a:solidFill>
                  <a:srgbClr val="FFFFFF"/>
                </a:solidFill>
                <a:latin typeface="Arial"/>
                <a:cs typeface="Arial"/>
              </a:rPr>
              <a:t> </a:t>
            </a:r>
            <a:r>
              <a:rPr lang="en-US" sz="1500" dirty="0">
                <a:solidFill>
                  <a:srgbClr val="FFFFFF"/>
                </a:solidFill>
                <a:effectLst/>
                <a:latin typeface="Arial"/>
                <a:ea typeface="Times New Roman"/>
                <a:cs typeface="Arial"/>
              </a:rPr>
              <a:t>or </a:t>
            </a:r>
            <a:br>
              <a:rPr lang="en-US" sz="1500" dirty="0">
                <a:solidFill>
                  <a:srgbClr val="FFFFFF"/>
                </a:solidFill>
                <a:effectLst/>
                <a:latin typeface="Arial"/>
                <a:ea typeface="Times New Roman"/>
                <a:cs typeface="Arial"/>
              </a:rPr>
            </a:br>
            <a:r>
              <a:rPr lang="en-US" sz="1500" dirty="0">
                <a:solidFill>
                  <a:srgbClr val="FFFFFF"/>
                </a:solidFill>
                <a:effectLst/>
                <a:latin typeface="Arial"/>
                <a:ea typeface="Times New Roman"/>
                <a:cs typeface="Arial"/>
              </a:rPr>
              <a:t>e-mail </a:t>
            </a:r>
            <a:r>
              <a:rPr lang="en-US" sz="1500" dirty="0">
                <a:solidFill>
                  <a:srgbClr val="FFFFFF"/>
                </a:solidFill>
                <a:latin typeface="Arial"/>
                <a:ea typeface="Times New Roman"/>
                <a:cs typeface="Arial"/>
              </a:rPr>
              <a:t>patrick.ruehrdanz</a:t>
            </a:r>
            <a:r>
              <a:rPr lang="en-US" sz="1500" dirty="0">
                <a:solidFill>
                  <a:srgbClr val="FFFFFF"/>
                </a:solidFill>
                <a:effectLst/>
                <a:latin typeface="Arial"/>
                <a:ea typeface="Times New Roman"/>
                <a:cs typeface="Arial"/>
              </a:rPr>
              <a:t>@wels.net</a:t>
            </a:r>
            <a:endParaRPr lang="en-US" sz="1500" dirty="0">
              <a:solidFill>
                <a:srgbClr val="FFFFFF"/>
              </a:solidFill>
              <a:latin typeface="Arial"/>
              <a:cs typeface="Arial"/>
            </a:endParaRPr>
          </a:p>
        </p:txBody>
      </p:sp>
    </p:spTree>
    <p:extLst>
      <p:ext uri="{BB962C8B-B14F-4D97-AF65-F5344CB8AC3E}">
        <p14:creationId xmlns:p14="http://schemas.microsoft.com/office/powerpoint/2010/main" val="2184742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up)">
                                      <p:cBhvr>
                                        <p:cTn id="8" dur="500"/>
                                        <p:tgtEl>
                                          <p:spTgt spid="7"/>
                                        </p:tgtEl>
                                      </p:cBhvr>
                                    </p:animEffec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p:tgtEl>
                                          <p:spTgt spid="11"/>
                                        </p:tgtEl>
                                        <p:attrNameLst>
                                          <p:attrName>ppt_y</p:attrName>
                                        </p:attrNameLst>
                                      </p:cBhvr>
                                      <p:tavLst>
                                        <p:tav tm="0">
                                          <p:val>
                                            <p:strVal val="#ppt_y+#ppt_h*1.125000"/>
                                          </p:val>
                                        </p:tav>
                                        <p:tav tm="100000">
                                          <p:val>
                                            <p:strVal val="#ppt_y"/>
                                          </p:val>
                                        </p:tav>
                                      </p:tavLst>
                                    </p:anim>
                                    <p:animEffect transition="in" filter="wipe(up)">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4F23D97B-716B-64C0-B7EC-B51715AC27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4" y="0"/>
            <a:ext cx="9141291" cy="5143500"/>
          </a:xfrm>
          <a:prstGeom prst="rect">
            <a:avLst/>
          </a:prstGeom>
        </p:spPr>
      </p:pic>
      <p:sp>
        <p:nvSpPr>
          <p:cNvPr id="4" name="Title 1">
            <a:extLst>
              <a:ext uri="{FF2B5EF4-FFF2-40B4-BE49-F238E27FC236}">
                <a16:creationId xmlns:a16="http://schemas.microsoft.com/office/drawing/2014/main" id="{DA9213C8-1D9B-FD50-FEFE-B45D394C75FF}"/>
              </a:ext>
            </a:extLst>
          </p:cNvPr>
          <p:cNvSpPr txBox="1">
            <a:spLocks/>
          </p:cNvSpPr>
          <p:nvPr/>
        </p:nvSpPr>
        <p:spPr>
          <a:xfrm>
            <a:off x="3316504" y="1920939"/>
            <a:ext cx="5489024" cy="1899947"/>
          </a:xfrm>
          <a:prstGeom prst="rect">
            <a:avLst/>
          </a:prstGeom>
        </p:spPr>
        <p:txBody>
          <a:bodyPr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000" b="1" dirty="0">
                <a:solidFill>
                  <a:srgbClr val="FFFFFF"/>
                </a:solidFill>
                <a:latin typeface="Arial"/>
                <a:cs typeface="Arial"/>
              </a:rPr>
              <a:t>Rev. Steve Schmeling </a:t>
            </a:r>
            <a:r>
              <a:rPr lang="en-US" sz="2000" dirty="0">
                <a:solidFill>
                  <a:srgbClr val="FFFFFF"/>
                </a:solidFill>
                <a:latin typeface="Arial"/>
                <a:cs typeface="Arial"/>
              </a:rPr>
              <a:t>can provide free assistance with making a planned gift to support the gospel ministry of our congregation, synod, and WELS-affiliated ministries.</a:t>
            </a:r>
          </a:p>
        </p:txBody>
      </p:sp>
      <p:sp>
        <p:nvSpPr>
          <p:cNvPr id="5" name="TextBox 4">
            <a:extLst>
              <a:ext uri="{FF2B5EF4-FFF2-40B4-BE49-F238E27FC236}">
                <a16:creationId xmlns:a16="http://schemas.microsoft.com/office/drawing/2014/main" id="{4EFC194A-AF9B-18B3-9575-B0A9063CF749}"/>
              </a:ext>
            </a:extLst>
          </p:cNvPr>
          <p:cNvSpPr txBox="1"/>
          <p:nvPr/>
        </p:nvSpPr>
        <p:spPr>
          <a:xfrm>
            <a:off x="3421457" y="3925854"/>
            <a:ext cx="3851762" cy="569387"/>
          </a:xfrm>
          <a:prstGeom prst="rect">
            <a:avLst/>
          </a:prstGeom>
          <a:noFill/>
        </p:spPr>
        <p:txBody>
          <a:bodyPr wrap="square" rtlCol="0">
            <a:spAutoFit/>
          </a:bodyPr>
          <a:lstStyle/>
          <a:p>
            <a:pPr algn="r"/>
            <a:r>
              <a:rPr lang="en-US" sz="1500" dirty="0">
                <a:solidFill>
                  <a:srgbClr val="FFFFFF"/>
                </a:solidFill>
                <a:latin typeface="Arial"/>
                <a:cs typeface="Arial"/>
              </a:rPr>
              <a:t>Call him at 612-222-2050</a:t>
            </a:r>
            <a:r>
              <a:rPr lang="en-US" sz="1500" b="1" dirty="0">
                <a:solidFill>
                  <a:srgbClr val="FFFFFF"/>
                </a:solidFill>
                <a:latin typeface="Arial"/>
                <a:cs typeface="Arial"/>
              </a:rPr>
              <a:t> </a:t>
            </a:r>
            <a:r>
              <a:rPr lang="en-US" sz="1500" dirty="0">
                <a:solidFill>
                  <a:srgbClr val="FFFFFF"/>
                </a:solidFill>
                <a:effectLst/>
                <a:latin typeface="Arial"/>
                <a:ea typeface="Times New Roman"/>
                <a:cs typeface="Arial"/>
              </a:rPr>
              <a:t>or </a:t>
            </a:r>
            <a:br>
              <a:rPr lang="en-US" sz="1500" dirty="0">
                <a:solidFill>
                  <a:srgbClr val="FFFFFF"/>
                </a:solidFill>
                <a:effectLst/>
                <a:latin typeface="Arial"/>
                <a:ea typeface="Times New Roman"/>
                <a:cs typeface="Arial"/>
              </a:rPr>
            </a:br>
            <a:r>
              <a:rPr lang="en-US" sz="1500" dirty="0">
                <a:solidFill>
                  <a:srgbClr val="FFFFFF"/>
                </a:solidFill>
                <a:effectLst/>
                <a:latin typeface="Arial"/>
                <a:ea typeface="Times New Roman"/>
                <a:cs typeface="Arial"/>
              </a:rPr>
              <a:t>e-mail steve.schmleing@wels.net</a:t>
            </a:r>
            <a:endParaRPr lang="en-US" sz="1500" dirty="0">
              <a:solidFill>
                <a:srgbClr val="FFFFFF"/>
              </a:solidFill>
              <a:latin typeface="Arial"/>
              <a:cs typeface="Arial"/>
            </a:endParaRPr>
          </a:p>
        </p:txBody>
      </p:sp>
      <p:pic>
        <p:nvPicPr>
          <p:cNvPr id="6" name="Picture 5" descr="WELSlogo_reverse_print.eps">
            <a:extLst>
              <a:ext uri="{FF2B5EF4-FFF2-40B4-BE49-F238E27FC236}">
                <a16:creationId xmlns:a16="http://schemas.microsoft.com/office/drawing/2014/main" id="{AB422616-FDBF-8484-56DC-310F3E40DA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59238" y="3936871"/>
            <a:ext cx="1346290" cy="458605"/>
          </a:xfrm>
          <a:prstGeom prst="rect">
            <a:avLst/>
          </a:prstGeom>
        </p:spPr>
      </p:pic>
    </p:spTree>
    <p:extLst>
      <p:ext uri="{BB962C8B-B14F-4D97-AF65-F5344CB8AC3E}">
        <p14:creationId xmlns:p14="http://schemas.microsoft.com/office/powerpoint/2010/main" val="1135978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E67C0BA7805864680BD7D39BBC3FBFD" ma:contentTypeVersion="10" ma:contentTypeDescription="Create a new document." ma:contentTypeScope="" ma:versionID="62b7ef0c1a0e795bb504d85a26aef92e">
  <xsd:schema xmlns:xsd="http://www.w3.org/2001/XMLSchema" xmlns:xs="http://www.w3.org/2001/XMLSchema" xmlns:p="http://schemas.microsoft.com/office/2006/metadata/properties" xmlns:ns2="1dab9b8c-a90a-4bf0-8467-6d3c080d24b0" xmlns:ns3="69ce2afc-3ca1-4991-b4ca-f29f6f4c92ad" targetNamespace="http://schemas.microsoft.com/office/2006/metadata/properties" ma:root="true" ma:fieldsID="295555dcebc2cd4367a2cf2911e8f763" ns2:_="" ns3:_="">
    <xsd:import namespace="1dab9b8c-a90a-4bf0-8467-6d3c080d24b0"/>
    <xsd:import namespace="69ce2afc-3ca1-4991-b4ca-f29f6f4c92a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ab9b8c-a90a-4bf0-8467-6d3c080d24b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d50e1b83-9df9-4a26-aedb-ff3d8b0dda66"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9ce2afc-3ca1-4991-b4ca-f29f6f4c92ad"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ca7e3a34-f97a-4a35-b699-d2b24a95f2d3}" ma:internalName="TaxCatchAll" ma:showField="CatchAllData" ma:web="69ce2afc-3ca1-4991-b4ca-f29f6f4c92a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69ce2afc-3ca1-4991-b4ca-f29f6f4c92ad" xsi:nil="true"/>
    <lcf76f155ced4ddcb4097134ff3c332f xmlns="1dab9b8c-a90a-4bf0-8467-6d3c080d24b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F7DAA9B-2B26-432D-9C7C-7B8DDE69D8DE}"/>
</file>

<file path=customXml/itemProps2.xml><?xml version="1.0" encoding="utf-8"?>
<ds:datastoreItem xmlns:ds="http://schemas.openxmlformats.org/officeDocument/2006/customXml" ds:itemID="{6C5FC8B6-5FAE-4295-A35D-7199E5C83D34}">
  <ds:schemaRefs>
    <ds:schemaRef ds:uri="http://schemas.microsoft.com/sharepoint/v3/contenttype/forms"/>
  </ds:schemaRefs>
</ds:datastoreItem>
</file>

<file path=customXml/itemProps3.xml><?xml version="1.0" encoding="utf-8"?>
<ds:datastoreItem xmlns:ds="http://schemas.openxmlformats.org/officeDocument/2006/customXml" ds:itemID="{45F331F5-E465-4398-BE21-E8BFB21057C8}">
  <ds:schemaRefs>
    <ds:schemaRef ds:uri="http://purl.org/dc/elements/1.1/"/>
    <ds:schemaRef ds:uri="http://purl.org/dc/terms/"/>
    <ds:schemaRef ds:uri="bdce1381-54c6-4e94-9768-2f8de58d8427"/>
    <ds:schemaRef ds:uri="http://www.w3.org/XML/1998/namespace"/>
    <ds:schemaRef ds:uri="http://purl.org/dc/dcmitype/"/>
    <ds:schemaRef ds:uri="http://schemas.openxmlformats.org/package/2006/metadata/core-properties"/>
    <ds:schemaRef ds:uri="http://schemas.microsoft.com/office/2006/metadata/properties"/>
    <ds:schemaRef ds:uri="http://schemas.microsoft.com/office/infopath/2007/PartnerControls"/>
    <ds:schemaRef ds:uri="http://schemas.microsoft.com/office/2006/documentManagement/types"/>
    <ds:schemaRef ds:uri="36576716-8441-4596-8fe8-d41e98dc0586"/>
  </ds:schemaRefs>
</ds:datastoreItem>
</file>

<file path=docProps/app.xml><?xml version="1.0" encoding="utf-8"?>
<Properties xmlns="http://schemas.openxmlformats.org/officeDocument/2006/extended-properties" xmlns:vt="http://schemas.openxmlformats.org/officeDocument/2006/docPropsVTypes">
  <TotalTime>840</TotalTime>
  <Words>1067</Words>
  <Application>Microsoft Office PowerPoint</Application>
  <PresentationFormat>On-screen Show (16:9)</PresentationFormat>
  <Paragraphs>60</Paragraphs>
  <Slides>12</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lato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WELS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Single project</dc:title>
  <dc:creator>Briana Lazzaroni</dc:creator>
  <cp:lastModifiedBy>Adam Goede</cp:lastModifiedBy>
  <cp:revision>52</cp:revision>
  <dcterms:created xsi:type="dcterms:W3CDTF">2015-01-26T18:52:28Z</dcterms:created>
  <dcterms:modified xsi:type="dcterms:W3CDTF">2026-03-31T20:44:43Z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0x010100BE67C0BA7805864680BD7D39BBC3FBFD</vt:lpwstr>
  </property>
  <property fmtid="{D5CDD505-2E9C-101B-9397-08002B2CF9AE}" pid="3" name="AuthorIds_UIVersion_4096">
    <vt:lpwstr>17</vt:lpwstr>
  </property>
</Properties>
</file>